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3" r:id="rId17"/>
    <p:sldId id="274" r:id="rId18"/>
    <p:sldId id="276" r:id="rId19"/>
    <p:sldId id="269" r:id="rId20"/>
    <p:sldId id="275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262" autoAdjust="0"/>
  </p:normalViewPr>
  <p:slideViewPr>
    <p:cSldViewPr snapToGrid="0">
      <p:cViewPr varScale="1">
        <p:scale>
          <a:sx n="58" d="100"/>
          <a:sy n="58" d="100"/>
        </p:scale>
        <p:origin x="1574" y="6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9B03C-9A50-42CB-BB41-AAF6F69D2DC2}" type="datetimeFigureOut">
              <a:rPr lang="zh-TW" altLang="en-US" smtClean="0"/>
              <a:t>2022/10/7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3231C-8F2F-4079-85F0-338EC90A4B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54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合作駕駛 </a:t>
            </a:r>
            <a:r>
              <a:rPr lang="en-US" altLang="zh-TW" dirty="0"/>
              <a:t>: </a:t>
            </a:r>
            <a:r>
              <a:rPr lang="zh-TW" altLang="en-US" dirty="0"/>
              <a:t>共同完成一個駕駛動作</a:t>
            </a:r>
            <a:r>
              <a:rPr lang="en-US" altLang="zh-TW" dirty="0"/>
              <a:t>(</a:t>
            </a:r>
            <a:r>
              <a:rPr lang="zh-TW" altLang="en-US" dirty="0"/>
              <a:t>切換車道或轉彎</a:t>
            </a:r>
            <a:r>
              <a:rPr lang="en-US" altLang="zh-TW" dirty="0"/>
              <a:t>)</a:t>
            </a:r>
            <a:r>
              <a:rPr lang="zh-TW" altLang="en-US" dirty="0"/>
              <a:t>，需要”要求合作”、”給予合作”一同完成</a:t>
            </a:r>
          </a:p>
          <a:p>
            <a:endParaRPr lang="en-US" altLang="zh-TW" dirty="0"/>
          </a:p>
          <a:p>
            <a:r>
              <a:rPr lang="zh-TW" altLang="en-US" dirty="0"/>
              <a:t>人機介面 </a:t>
            </a:r>
            <a:r>
              <a:rPr lang="en-US" altLang="zh-TW" dirty="0"/>
              <a:t>:</a:t>
            </a:r>
            <a:r>
              <a:rPr lang="zh-TW" altLang="en-US" dirty="0"/>
              <a:t> 是人和電腦之間建立聯繫、交換訊息的外部設備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231C-8F2F-4079-85F0-338EC90A4BA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70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Frequency of cooperation and subjective experience of situation</a:t>
            </a:r>
          </a:p>
          <a:p>
            <a:r>
              <a:rPr lang="zh-TW" altLang="en-US" dirty="0"/>
              <a:t>農村道路</a:t>
            </a:r>
            <a:endParaRPr lang="en-US" altLang="zh-TW" dirty="0"/>
          </a:p>
          <a:p>
            <a:r>
              <a:rPr lang="en-US" altLang="zh-TW" dirty="0"/>
              <a:t>-</a:t>
            </a:r>
            <a:r>
              <a:rPr lang="zh-TW" altLang="en-US" dirty="0"/>
              <a:t>基線 </a:t>
            </a:r>
            <a:r>
              <a:rPr lang="en-US" altLang="zh-TW" dirty="0"/>
              <a:t>83%</a:t>
            </a:r>
            <a:r>
              <a:rPr lang="zh-TW" altLang="en-US" dirty="0"/>
              <a:t>的人留了缺口</a:t>
            </a:r>
            <a:endParaRPr lang="en-US" altLang="zh-TW" dirty="0"/>
          </a:p>
          <a:p>
            <a:r>
              <a:rPr lang="en-US" altLang="zh-TW" dirty="0"/>
              <a:t>-HMI</a:t>
            </a:r>
            <a:r>
              <a:rPr lang="zh-TW" altLang="en-US" dirty="0"/>
              <a:t> </a:t>
            </a:r>
            <a:r>
              <a:rPr lang="en-US" altLang="zh-TW" dirty="0"/>
              <a:t>100%</a:t>
            </a:r>
            <a:r>
              <a:rPr lang="zh-TW" altLang="en-US" dirty="0"/>
              <a:t>的人給予合作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你有多合作</a:t>
            </a:r>
            <a:endParaRPr lang="en-US" altLang="zh-TW" dirty="0"/>
          </a:p>
          <a:p>
            <a:r>
              <a:rPr lang="en-US" altLang="zh-TW" dirty="0"/>
              <a:t>-HMI</a:t>
            </a:r>
            <a:r>
              <a:rPr lang="zh-TW" altLang="en-US" dirty="0"/>
              <a:t>沒有顯著差異</a:t>
            </a:r>
            <a:endParaRPr lang="en-US" altLang="zh-TW" dirty="0"/>
          </a:p>
          <a:p>
            <a:r>
              <a:rPr lang="en-US" altLang="zh-TW" dirty="0"/>
              <a:t>-</a:t>
            </a:r>
            <a:r>
              <a:rPr lang="zh-TW" altLang="en-US" dirty="0"/>
              <a:t>基線 合作性較低</a:t>
            </a:r>
            <a:r>
              <a:rPr lang="en-US" altLang="zh-TW" dirty="0"/>
              <a:t>(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en-US" altLang="zh-TW" dirty="0"/>
              <a:t>HMI</a:t>
            </a:r>
            <a:r>
              <a:rPr lang="zh-TW" altLang="en-US" dirty="0"/>
              <a:t>的幫助有多大 </a:t>
            </a:r>
            <a:r>
              <a:rPr lang="en-US" altLang="zh-TW" dirty="0"/>
              <a:t>?</a:t>
            </a:r>
          </a:p>
          <a:p>
            <a:r>
              <a:rPr lang="zh-TW" altLang="en-US" dirty="0"/>
              <a:t>沒有顯著差異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231C-8F2F-4079-85F0-338EC90A4BA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871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在切換車道時，</a:t>
            </a:r>
            <a:r>
              <a:rPr lang="en-US" altLang="zh-TW" dirty="0"/>
              <a:t>(</a:t>
            </a:r>
            <a:r>
              <a:rPr lang="zh-TW" altLang="en-US" dirty="0"/>
              <a:t>基線</a:t>
            </a:r>
            <a:r>
              <a:rPr lang="en-US" altLang="zh-TW" dirty="0"/>
              <a:t>)</a:t>
            </a:r>
            <a:r>
              <a:rPr lang="zh-TW" altLang="en-US" dirty="0"/>
              <a:t>有</a:t>
            </a:r>
            <a:r>
              <a:rPr lang="en-US" altLang="zh-TW" dirty="0"/>
              <a:t>94%</a:t>
            </a:r>
            <a:r>
              <a:rPr lang="zh-TW" altLang="en-US" dirty="0"/>
              <a:t>的駕駛員會使用擴大的距離，因為已經很高了所以不考慮後續</a:t>
            </a:r>
            <a:endParaRPr lang="en-US" altLang="zh-TW" dirty="0"/>
          </a:p>
          <a:p>
            <a:r>
              <a:rPr lang="zh-TW" altLang="en-US" dirty="0"/>
              <a:t>在轉彎時，</a:t>
            </a:r>
            <a:r>
              <a:rPr lang="en-US" altLang="zh-TW" dirty="0"/>
              <a:t>(</a:t>
            </a:r>
            <a:r>
              <a:rPr lang="zh-TW" altLang="en-US" dirty="0"/>
              <a:t>基線</a:t>
            </a:r>
            <a:r>
              <a:rPr lang="en-US" altLang="zh-TW" dirty="0"/>
              <a:t>)</a:t>
            </a:r>
            <a:r>
              <a:rPr lang="zh-TW" altLang="en-US" dirty="0"/>
              <a:t>有</a:t>
            </a:r>
            <a:r>
              <a:rPr lang="en-US" altLang="zh-TW" dirty="0"/>
              <a:t>61%</a:t>
            </a:r>
            <a:r>
              <a:rPr lang="zh-TW" altLang="en-US" dirty="0"/>
              <a:t>的駕駛員會使用擴大的距離。使用</a:t>
            </a:r>
            <a:r>
              <a:rPr lang="en-US" altLang="zh-TW" dirty="0"/>
              <a:t>ADAS</a:t>
            </a:r>
            <a:r>
              <a:rPr lang="zh-TW" altLang="en-US" dirty="0"/>
              <a:t>來要求合作 ，</a:t>
            </a:r>
            <a:r>
              <a:rPr lang="en-US" altLang="zh-TW" dirty="0"/>
              <a:t>AR:84%</a:t>
            </a:r>
            <a:r>
              <a:rPr lang="zh-TW" altLang="en-US" dirty="0"/>
              <a:t>、建議</a:t>
            </a:r>
            <a:r>
              <a:rPr lang="en-US" altLang="zh-TW" dirty="0"/>
              <a:t>:75%</a:t>
            </a:r>
            <a:r>
              <a:rPr lang="zh-TW" altLang="en-US" dirty="0"/>
              <a:t>、狀態</a:t>
            </a:r>
            <a:r>
              <a:rPr lang="en-US" altLang="zh-TW" dirty="0"/>
              <a:t>:67%)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231C-8F2F-4079-85F0-338EC90A4BA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2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Time headway </a:t>
            </a:r>
            <a:r>
              <a:rPr lang="zh-TW" altLang="en-US" dirty="0"/>
              <a:t>時間間隔 </a:t>
            </a:r>
            <a:r>
              <a:rPr lang="en-US" altLang="zh-TW" dirty="0"/>
              <a:t>:</a:t>
            </a:r>
            <a:r>
              <a:rPr lang="zh-TW" altLang="en-US" dirty="0"/>
              <a:t> 從前車車頭到後車的車頭的距離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為了評估安全性，在進入目標道時，對前車的時間間隔</a:t>
            </a:r>
            <a:r>
              <a:rPr lang="en-US" altLang="zh-TW" dirty="0"/>
              <a:t>(THW)</a:t>
            </a:r>
            <a:r>
              <a:rPr lang="zh-TW" altLang="en-US" dirty="0"/>
              <a:t>進行評估</a:t>
            </a:r>
            <a:endParaRPr lang="en-US" altLang="zh-TW" dirty="0"/>
          </a:p>
          <a:p>
            <a:r>
              <a:rPr lang="zh-TW" altLang="en-US" dirty="0"/>
              <a:t>當切換車道時，所有</a:t>
            </a:r>
            <a:r>
              <a:rPr lang="en-US" altLang="zh-TW" dirty="0"/>
              <a:t>HMI</a:t>
            </a:r>
            <a:r>
              <a:rPr lang="zh-TW" altLang="en-US" dirty="0"/>
              <a:t>的</a:t>
            </a:r>
            <a:r>
              <a:rPr lang="en-US" altLang="zh-TW" dirty="0"/>
              <a:t>THW</a:t>
            </a:r>
            <a:r>
              <a:rPr lang="zh-TW" altLang="en-US" dirty="0"/>
              <a:t>都大於</a:t>
            </a:r>
            <a:r>
              <a:rPr lang="en-US" altLang="zh-TW" dirty="0"/>
              <a:t>1(P&gt;0.05)</a:t>
            </a:r>
            <a:r>
              <a:rPr lang="zh-TW" altLang="en-US" dirty="0"/>
              <a:t>，可以被認為是安全的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在切換車道時，</a:t>
            </a:r>
            <a:r>
              <a:rPr lang="en-US" altLang="zh-TW" dirty="0"/>
              <a:t>AR</a:t>
            </a:r>
            <a:r>
              <a:rPr lang="zh-TW" altLang="en-US" dirty="0"/>
              <a:t>和建議是最能夠自然切換車道的（</a:t>
            </a:r>
            <a:r>
              <a:rPr lang="en-US" altLang="zh-TW" dirty="0"/>
              <a:t>F3,63= 2.96</a:t>
            </a:r>
            <a:r>
              <a:rPr lang="zh-TW" altLang="en-US" dirty="0"/>
              <a:t>；</a:t>
            </a:r>
            <a:r>
              <a:rPr lang="en-US" altLang="zh-TW" dirty="0"/>
              <a:t>p = .039</a:t>
            </a:r>
            <a:r>
              <a:rPr lang="zh-TW" altLang="en-US" dirty="0"/>
              <a:t>；</a:t>
            </a:r>
            <a:r>
              <a:rPr lang="el-GR" altLang="zh-TW" dirty="0"/>
              <a:t>η2 = 0.12</a:t>
            </a:r>
            <a:r>
              <a:rPr lang="zh-TW" altLang="el-GR" dirty="0"/>
              <a:t>）</a:t>
            </a:r>
            <a:r>
              <a:rPr lang="zh-TW" altLang="en-US" dirty="0"/>
              <a:t>，且轉彎時，</a:t>
            </a:r>
            <a:r>
              <a:rPr lang="en-US" altLang="zh-TW" dirty="0"/>
              <a:t>THW</a:t>
            </a:r>
            <a:r>
              <a:rPr lang="zh-TW" altLang="en-US" dirty="0"/>
              <a:t>也在安全範圍內</a:t>
            </a:r>
            <a:endParaRPr lang="en-US" altLang="zh-TW" dirty="0"/>
          </a:p>
          <a:p>
            <a:r>
              <a:rPr lang="zh-TW" alt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TW" dirty="0"/>
          </a:p>
          <a:p>
            <a:r>
              <a:rPr lang="zh-TW" altLang="en-US" dirty="0"/>
              <a:t>在每次模擬完後，參與者會被要求評估合作夥伴的合作程度，</a:t>
            </a:r>
            <a:endParaRPr lang="en-US" altLang="zh-TW" dirty="0"/>
          </a:p>
          <a:p>
            <a:r>
              <a:rPr lang="zh-TW" altLang="en-US" dirty="0"/>
              <a:t>從要求合作的角度比較，</a:t>
            </a:r>
            <a:r>
              <a:rPr lang="en-US" altLang="zh-TW" dirty="0"/>
              <a:t>AR</a:t>
            </a:r>
            <a:r>
              <a:rPr lang="zh-TW" altLang="en-US" dirty="0"/>
              <a:t>比基線更合作（</a:t>
            </a:r>
            <a:r>
              <a:rPr lang="en-US" altLang="zh-TW" dirty="0"/>
              <a:t>F3,48 = 5.73</a:t>
            </a:r>
            <a:r>
              <a:rPr lang="zh-TW" altLang="en-US" dirty="0"/>
              <a:t>；</a:t>
            </a:r>
            <a:r>
              <a:rPr lang="en-US" altLang="zh-TW" dirty="0"/>
              <a:t>p = .002</a:t>
            </a:r>
            <a:r>
              <a:rPr lang="zh-TW" altLang="en-US" dirty="0"/>
              <a:t>；</a:t>
            </a:r>
            <a:r>
              <a:rPr lang="el-GR" altLang="zh-TW" dirty="0"/>
              <a:t>η2 = 0.26</a:t>
            </a:r>
            <a:r>
              <a:rPr lang="zh-TW" altLang="el-GR" dirty="0"/>
              <a:t>）</a:t>
            </a:r>
            <a:r>
              <a:rPr lang="zh-TW" altLang="en-US" dirty="0"/>
              <a:t>。 左轉和切換車道沒有顯著差異</a:t>
            </a:r>
            <a:r>
              <a:rPr lang="en-US" altLang="zh-TW" dirty="0"/>
              <a:t>(P&gt;0.05)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從要求合作的角度比較三種人機介面的幫助 </a:t>
            </a:r>
            <a:r>
              <a:rPr lang="en-US" altLang="zh-TW" dirty="0"/>
              <a:t>AR</a:t>
            </a:r>
            <a:r>
              <a:rPr lang="zh-TW" altLang="en-US" dirty="0"/>
              <a:t>被評為最有幫助的</a:t>
            </a:r>
            <a:r>
              <a:rPr lang="en-US" altLang="zh-TW" dirty="0"/>
              <a:t>(F2,34 = 13.67</a:t>
            </a:r>
            <a:r>
              <a:rPr lang="zh-TW" altLang="en-US" dirty="0"/>
              <a:t>；</a:t>
            </a:r>
            <a:r>
              <a:rPr lang="en-US" altLang="zh-TW" dirty="0"/>
              <a:t>p &lt; .001</a:t>
            </a:r>
            <a:r>
              <a:rPr lang="zh-TW" altLang="en-US" dirty="0"/>
              <a:t>；</a:t>
            </a:r>
            <a:r>
              <a:rPr lang="el-GR" altLang="zh-TW" dirty="0"/>
              <a:t>η2 = 0.45</a:t>
            </a:r>
            <a:r>
              <a:rPr lang="zh-TW" altLang="el-GR" dirty="0"/>
              <a:t>）</a:t>
            </a:r>
            <a:r>
              <a:rPr lang="zh-TW" altLang="en-US" dirty="0"/>
              <a:t>左轉和切換車道沒有顯著差異</a:t>
            </a:r>
            <a:r>
              <a:rPr lang="en-US" altLang="zh-TW" dirty="0"/>
              <a:t>(P&gt;0.05)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231C-8F2F-4079-85F0-338EC90A4BA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987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為了評估安全性，在進入目標道時，對前車的時間間隔</a:t>
            </a:r>
            <a:r>
              <a:rPr lang="en-US" altLang="zh-TW" dirty="0"/>
              <a:t>(THW)</a:t>
            </a:r>
            <a:r>
              <a:rPr lang="zh-TW" altLang="en-US" dirty="0"/>
              <a:t>進行評估</a:t>
            </a:r>
            <a:endParaRPr lang="en-US" altLang="zh-TW" dirty="0"/>
          </a:p>
          <a:p>
            <a:r>
              <a:rPr lang="zh-TW" altLang="en-US" dirty="0"/>
              <a:t>當切換車道時，所有</a:t>
            </a:r>
            <a:r>
              <a:rPr lang="en-US" altLang="zh-TW" dirty="0"/>
              <a:t>HMI</a:t>
            </a:r>
            <a:r>
              <a:rPr lang="zh-TW" altLang="en-US" dirty="0"/>
              <a:t>的</a:t>
            </a:r>
            <a:r>
              <a:rPr lang="en-US" altLang="zh-TW" dirty="0"/>
              <a:t>THW</a:t>
            </a:r>
            <a:r>
              <a:rPr lang="zh-TW" altLang="en-US" dirty="0"/>
              <a:t>都大於</a:t>
            </a:r>
            <a:r>
              <a:rPr lang="en-US" altLang="zh-TW" dirty="0"/>
              <a:t>1(P&gt;0.05)</a:t>
            </a:r>
            <a:r>
              <a:rPr lang="zh-TW" altLang="en-US" dirty="0"/>
              <a:t>，可以被認為是安全的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在切換車道時，</a:t>
            </a:r>
            <a:r>
              <a:rPr lang="en-US" altLang="zh-TW" dirty="0"/>
              <a:t>AR</a:t>
            </a:r>
            <a:r>
              <a:rPr lang="zh-TW" altLang="en-US" dirty="0"/>
              <a:t>和建議是最能夠自然切換車道的（</a:t>
            </a:r>
            <a:r>
              <a:rPr lang="en-US" altLang="zh-TW" dirty="0"/>
              <a:t>F3,63= 2.96</a:t>
            </a:r>
            <a:r>
              <a:rPr lang="zh-TW" altLang="en-US" dirty="0"/>
              <a:t>；</a:t>
            </a:r>
            <a:r>
              <a:rPr lang="en-US" altLang="zh-TW" dirty="0"/>
              <a:t>p = .039</a:t>
            </a:r>
            <a:r>
              <a:rPr lang="zh-TW" altLang="en-US" dirty="0"/>
              <a:t>；</a:t>
            </a:r>
            <a:r>
              <a:rPr lang="el-GR" altLang="zh-TW" dirty="0"/>
              <a:t>η2 = 0.12</a:t>
            </a:r>
            <a:r>
              <a:rPr lang="zh-TW" altLang="el-GR" dirty="0"/>
              <a:t>）</a:t>
            </a:r>
            <a:r>
              <a:rPr lang="zh-TW" altLang="en-US" dirty="0"/>
              <a:t>，且轉彎時，</a:t>
            </a:r>
            <a:r>
              <a:rPr lang="en-US" altLang="zh-TW" dirty="0"/>
              <a:t>THW</a:t>
            </a:r>
            <a:r>
              <a:rPr lang="zh-TW" altLang="en-US" dirty="0"/>
              <a:t>也在安全範圍內</a:t>
            </a:r>
            <a:endParaRPr lang="en-US" altLang="zh-TW" dirty="0"/>
          </a:p>
          <a:p>
            <a:r>
              <a:rPr lang="zh-TW" alt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TW" dirty="0"/>
          </a:p>
          <a:p>
            <a:r>
              <a:rPr lang="zh-TW" altLang="en-US" dirty="0"/>
              <a:t>在每次模擬完後，參與者會被要求評估合作夥伴的合作程度，</a:t>
            </a:r>
            <a:endParaRPr lang="en-US" altLang="zh-TW" dirty="0"/>
          </a:p>
          <a:p>
            <a:r>
              <a:rPr lang="zh-TW" altLang="en-US" dirty="0"/>
              <a:t>從要求合作的角度比較，</a:t>
            </a:r>
            <a:r>
              <a:rPr lang="en-US" altLang="zh-TW" dirty="0"/>
              <a:t>AR</a:t>
            </a:r>
            <a:r>
              <a:rPr lang="zh-TW" altLang="en-US" dirty="0"/>
              <a:t>比基線更合作（</a:t>
            </a:r>
            <a:r>
              <a:rPr lang="en-US" altLang="zh-TW" dirty="0"/>
              <a:t>F3,48 = 5.73</a:t>
            </a:r>
            <a:r>
              <a:rPr lang="zh-TW" altLang="en-US" dirty="0"/>
              <a:t>；</a:t>
            </a:r>
            <a:r>
              <a:rPr lang="en-US" altLang="zh-TW" dirty="0"/>
              <a:t>p = .002</a:t>
            </a:r>
            <a:r>
              <a:rPr lang="zh-TW" altLang="en-US" dirty="0"/>
              <a:t>；</a:t>
            </a:r>
            <a:r>
              <a:rPr lang="el-GR" altLang="zh-TW" dirty="0"/>
              <a:t>η2 = 0.26</a:t>
            </a:r>
            <a:r>
              <a:rPr lang="zh-TW" altLang="el-GR" dirty="0"/>
              <a:t>）</a:t>
            </a:r>
            <a:r>
              <a:rPr lang="zh-TW" altLang="en-US" dirty="0"/>
              <a:t>。 左轉和切換車道沒有顯著差異</a:t>
            </a:r>
            <a:r>
              <a:rPr lang="en-US" altLang="zh-TW" dirty="0"/>
              <a:t>(P&gt;0.05)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從要求合作的角度比較三種人機介面的幫助 </a:t>
            </a:r>
            <a:r>
              <a:rPr lang="en-US" altLang="zh-TW" dirty="0"/>
              <a:t>AR</a:t>
            </a:r>
            <a:r>
              <a:rPr lang="zh-TW" altLang="en-US" dirty="0"/>
              <a:t>被評為最有幫助的</a:t>
            </a:r>
            <a:r>
              <a:rPr lang="en-US" altLang="zh-TW" dirty="0"/>
              <a:t>(F2,34 = 13.67</a:t>
            </a:r>
            <a:r>
              <a:rPr lang="zh-TW" altLang="en-US" dirty="0"/>
              <a:t>；</a:t>
            </a:r>
            <a:r>
              <a:rPr lang="en-US" altLang="zh-TW" dirty="0"/>
              <a:t>p &lt; .001</a:t>
            </a:r>
            <a:r>
              <a:rPr lang="zh-TW" altLang="en-US" dirty="0"/>
              <a:t>；</a:t>
            </a:r>
            <a:r>
              <a:rPr lang="el-GR" altLang="zh-TW" dirty="0"/>
              <a:t>η2 = 0.45</a:t>
            </a:r>
            <a:r>
              <a:rPr lang="zh-TW" altLang="el-GR" dirty="0"/>
              <a:t>）</a:t>
            </a:r>
            <a:r>
              <a:rPr lang="zh-TW" altLang="en-US" dirty="0"/>
              <a:t>左轉和切換車道沒有顯著差異</a:t>
            </a:r>
            <a:r>
              <a:rPr lang="en-US" altLang="zh-TW" dirty="0"/>
              <a:t>(P&gt;0.05)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231C-8F2F-4079-85F0-338EC90A4BA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338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從給予合作的駕駛員的角度來看，參與者可以對另一個駕駛員進行合作，</a:t>
            </a:r>
            <a:endParaRPr lang="en-US" altLang="zh-TW" dirty="0"/>
          </a:p>
          <a:p>
            <a:r>
              <a:rPr lang="zh-TW" altLang="en-US" dirty="0"/>
              <a:t>從要求合作的駕駛員的角度來看，參與者必須等待給予合作的駕駛員拉開距離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夥伴</a:t>
            </a:r>
            <a:r>
              <a:rPr lang="en-US" altLang="zh-TW" dirty="0"/>
              <a:t>(AR)</a:t>
            </a:r>
            <a:r>
              <a:rPr lang="zh-TW" altLang="en-US" dirty="0"/>
              <a:t> 直接在環境中可視化夥伴和距離</a:t>
            </a:r>
            <a:endParaRPr lang="en-US" altLang="zh-TW" dirty="0"/>
          </a:p>
          <a:p>
            <a:r>
              <a:rPr lang="zh-TW" altLang="en-US" dirty="0"/>
              <a:t>建議 提供駕駛員如何駕駛</a:t>
            </a:r>
            <a:endParaRPr lang="en-US" altLang="zh-TW" dirty="0"/>
          </a:p>
          <a:p>
            <a:r>
              <a:rPr lang="zh-TW" altLang="en-US" dirty="0"/>
              <a:t>狀態 只顯示系統狀態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使用</a:t>
            </a:r>
            <a:r>
              <a:rPr lang="en-US" altLang="zh-TW" dirty="0"/>
              <a:t>ADAS</a:t>
            </a:r>
            <a:r>
              <a:rPr lang="zh-TW" altLang="en-US" dirty="0"/>
              <a:t>進行合作駕駛，總體上被認為是簡單和安全的</a:t>
            </a:r>
            <a:endParaRPr lang="en-US" altLang="zh-TW" dirty="0"/>
          </a:p>
          <a:p>
            <a:r>
              <a:rPr lang="zh-TW" altLang="en-US" dirty="0"/>
              <a:t>在切換車道的強況下，</a:t>
            </a:r>
            <a:r>
              <a:rPr lang="en-US" altLang="zh-TW" dirty="0"/>
              <a:t>AR</a:t>
            </a:r>
            <a:r>
              <a:rPr lang="zh-TW" altLang="en-US" dirty="0"/>
              <a:t>提高了感知的安全性並降低了難度</a:t>
            </a:r>
            <a:endParaRPr lang="en-US" altLang="zh-TW" dirty="0"/>
          </a:p>
          <a:p>
            <a:r>
              <a:rPr lang="zh-TW" altLang="en-US" dirty="0"/>
              <a:t>在轉彎時，任何</a:t>
            </a:r>
            <a:r>
              <a:rPr lang="en-US" altLang="zh-TW" dirty="0"/>
              <a:t>HMI</a:t>
            </a:r>
            <a:r>
              <a:rPr lang="zh-TW" altLang="en-US" dirty="0"/>
              <a:t>的感知安全性和難度都沒有提高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在實驗中</a:t>
            </a:r>
            <a:endParaRPr lang="en-US" altLang="zh-TW" dirty="0"/>
          </a:p>
          <a:p>
            <a:r>
              <a:rPr lang="zh-TW" altLang="en-US" dirty="0"/>
              <a:t>在切換車道的情況下，當收到合作請求時，誰是要求合作的人並不明顯，因為會被樹木擋住</a:t>
            </a:r>
            <a:endParaRPr lang="en-US" altLang="zh-TW" dirty="0"/>
          </a:p>
          <a:p>
            <a:r>
              <a:rPr lang="zh-TW" altLang="en-US" dirty="0"/>
              <a:t>在轉彎的情況下，當收到合作情球時，視線不受阻擾，可以明確知道要求合作的是誰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231C-8F2F-4079-85F0-338EC90A4BA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56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V2X (</a:t>
            </a:r>
            <a:r>
              <a:rPr lang="zh-TW" altLang="en-US" dirty="0"/>
              <a:t>車聯網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: </a:t>
            </a:r>
            <a:r>
              <a:rPr lang="zh-TW" altLang="en-US" dirty="0"/>
              <a:t>是將汽車和其他車輛或是可能影響汽車的裝置所進行的通訊</a:t>
            </a:r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ADAS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為駕駛人提供車輛的工作狀況與車外的行駛環境變化等資訊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ADAS </a:t>
            </a:r>
            <a:r>
              <a:rPr lang="zh-TW" altLang="en-US" sz="2800" b="0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作為一種混合技術系統，基本上可分為三大部份：感測器、處理器與致動器</a:t>
            </a:r>
            <a:endParaRPr lang="en-US" altLang="zh-TW" sz="2800" b="0" i="0" dirty="0">
              <a:solidFill>
                <a:srgbClr val="444444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0" i="0" dirty="0">
                <a:solidFill>
                  <a:srgbClr val="434343"/>
                </a:solidFill>
                <a:effectLst/>
                <a:latin typeface="Segoe UI" panose="020B0502040204020203" pitchFamily="34" charset="0"/>
              </a:rPr>
              <a:t>先進駕駛輔助系統</a:t>
            </a:r>
            <a:r>
              <a:rPr lang="en-US" altLang="zh-TW" sz="2800" b="0" i="0" dirty="0">
                <a:solidFill>
                  <a:srgbClr val="434343"/>
                </a:solidFill>
                <a:effectLst/>
                <a:latin typeface="Segoe UI" panose="020B0502040204020203" pitchFamily="34" charset="0"/>
              </a:rPr>
              <a:t>(ADAS)</a:t>
            </a:r>
            <a:r>
              <a:rPr lang="zh-TW" altLang="en-US" sz="2800" b="0" i="0" dirty="0">
                <a:solidFill>
                  <a:srgbClr val="434343"/>
                </a:solidFill>
                <a:effectLst/>
                <a:latin typeface="Segoe UI" panose="020B0502040204020203" pitchFamily="34" charset="0"/>
              </a:rPr>
              <a:t>會持續監控車輛周遭環境， 提醒駕駛員危險路況，並採取糾正措施，如減速或停止</a:t>
            </a:r>
            <a:endParaRPr lang="en-US" altLang="zh-TW" sz="1800" b="0" i="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合作駕駛 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共同完成一個駕駛動作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切換車道或轉彎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，需要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要求合作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給予合作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一同完成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231C-8F2F-4079-85F0-338EC90A4BA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42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231C-8F2F-4079-85F0-338EC90A4BA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85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AR</a:t>
            </a:r>
            <a:r>
              <a:rPr lang="zh-TW" altLang="en-US" b="0" i="0" dirty="0">
                <a:solidFill>
                  <a:srgbClr val="32323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en-US" altLang="zh-TW" b="0" i="0" dirty="0">
                <a:solidFill>
                  <a:srgbClr val="32323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Augmented Reality</a:t>
            </a:r>
            <a:r>
              <a:rPr lang="zh-TW" altLang="en-US" b="0" i="0" dirty="0">
                <a:solidFill>
                  <a:srgbClr val="32323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，擴增實境）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b="0" i="0" u="non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是指透過攝影機影像的</a:t>
            </a:r>
            <a:r>
              <a:rPr lang="zh-TW" altLang="en-U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位置</a:t>
            </a:r>
            <a:r>
              <a:rPr lang="zh-TW" altLang="en-US" b="0" i="0" u="non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及</a:t>
            </a:r>
            <a:r>
              <a:rPr lang="zh-TW" altLang="en-U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角度</a:t>
            </a:r>
            <a:r>
              <a:rPr lang="zh-TW" altLang="en-US" b="0" i="0" u="non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精算並加上圖像分析技術，</a:t>
            </a:r>
            <a:r>
              <a:rPr lang="zh-TW" altLang="en-US" b="0" i="0" u="sng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讓螢幕上的</a:t>
            </a:r>
            <a:r>
              <a:rPr lang="zh-TW" altLang="en-US" b="0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虛擬世界</a:t>
            </a:r>
            <a:r>
              <a:rPr lang="zh-TW" altLang="en-US" b="0" i="0" u="sng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能夠與</a:t>
            </a:r>
            <a:r>
              <a:rPr lang="zh-TW" altLang="en-US" b="0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現實世界</a:t>
            </a:r>
            <a:r>
              <a:rPr lang="zh-TW" altLang="en-US" b="0" i="0" u="sng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場景進行結合與</a:t>
            </a:r>
            <a:r>
              <a:rPr lang="zh-TW" altLang="en-US" b="0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互動</a:t>
            </a:r>
            <a:r>
              <a:rPr lang="zh-TW" altLang="en-US" b="0" i="0" u="sng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的技術</a:t>
            </a:r>
            <a:endParaRPr lang="en-US" altLang="zh-TW" b="0" i="0" u="sng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zh-TW" altLang="zh-TW" sz="18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抬頭顯示器</a:t>
            </a:r>
            <a:r>
              <a:rPr lang="en-US" altLang="zh-TW" sz="18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(Head-up display , HUD)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"/>
            </a:pP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是一種目前普遍運用在航空器上的飛行輔助儀器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"/>
            </a:pP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抬頭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: 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飛行員不需要低頭查看儀表就能夠看到他需要的重要資訊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"/>
            </a:pP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HUD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是利用光學反射原理，將重要的資訊投受在玻璃上。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u="sng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在人機介面設計了三種面板，分別是</a:t>
            </a:r>
            <a:r>
              <a:rPr lang="en-US" altLang="zh-TW" dirty="0"/>
              <a:t>AR</a:t>
            </a:r>
            <a:r>
              <a:rPr lang="zh-TW" altLang="en-US" dirty="0"/>
              <a:t>、建議、狀況，</a:t>
            </a:r>
          </a:p>
          <a:p>
            <a:endParaRPr lang="zh-TW" altLang="en-US" u="sng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231C-8F2F-4079-85F0-338EC90A4BA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58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要求合作的流程 </a:t>
            </a:r>
            <a:r>
              <a:rPr lang="en-US" altLang="zh-TW" dirty="0"/>
              <a:t>:</a:t>
            </a:r>
            <a:r>
              <a:rPr lang="zh-TW" altLang="en-US" dirty="0"/>
              <a:t> 識別、選擇夥伴、準備工作、執行、完成</a:t>
            </a:r>
            <a:endParaRPr lang="en-US" altLang="zh-TW" dirty="0"/>
          </a:p>
          <a:p>
            <a:r>
              <a:rPr lang="zh-TW" altLang="en-US" dirty="0"/>
              <a:t>給予合作的流程 </a:t>
            </a:r>
            <a:r>
              <a:rPr lang="en-US" altLang="zh-TW" dirty="0"/>
              <a:t>:</a:t>
            </a:r>
            <a:r>
              <a:rPr lang="zh-TW" altLang="en-US" dirty="0"/>
              <a:t> 是否接受合作、接受的話就準備工作、執行、完成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AR</a:t>
            </a:r>
            <a:r>
              <a:rPr lang="zh-TW" altLang="en-US" dirty="0"/>
              <a:t>會讓你直接看到影像，用影像讓你看到距離及伙伴的位置</a:t>
            </a:r>
            <a:endParaRPr lang="en-US" altLang="zh-TW" dirty="0"/>
          </a:p>
          <a:p>
            <a:r>
              <a:rPr lang="zh-TW" altLang="en-US" dirty="0"/>
              <a:t>建議是會給你適當的建議，像是等待、轉彎、切換車道</a:t>
            </a:r>
            <a:endParaRPr lang="en-US" altLang="zh-TW" dirty="0"/>
          </a:p>
          <a:p>
            <a:r>
              <a:rPr lang="zh-TW" altLang="en-US" dirty="0"/>
              <a:t>狀況是會給你目前道路上的狀況，像是目前距離是足夠的、合作夥伴正在準備距離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231C-8F2F-4079-85F0-338EC90A4BA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75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300</a:t>
            </a:r>
            <a:r>
              <a:rPr lang="zh-TW" altLang="en-US" dirty="0"/>
              <a:t>度環景</a:t>
            </a:r>
            <a:endParaRPr lang="en-US" altLang="zh-TW" dirty="0"/>
          </a:p>
          <a:p>
            <a:r>
              <a:rPr lang="en-US" altLang="zh-TW" dirty="0"/>
              <a:t>1400 × 1050 </a:t>
            </a:r>
            <a:r>
              <a:rPr lang="zh-TW" altLang="en-US" dirty="0"/>
              <a:t>像素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231C-8F2F-4079-85F0-338EC90A4BA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641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231C-8F2F-4079-85F0-338EC90A4BA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889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可理解性</a:t>
            </a:r>
            <a:endParaRPr lang="en-US" altLang="zh-TW" dirty="0"/>
          </a:p>
          <a:p>
            <a:r>
              <a:rPr lang="en-US" altLang="zh-TW" dirty="0"/>
              <a:t>HMI-</a:t>
            </a:r>
            <a:r>
              <a:rPr lang="zh-TW" altLang="en-US" dirty="0"/>
              <a:t>狀況是最不容易理解的</a:t>
            </a:r>
            <a:r>
              <a:rPr lang="en-US" altLang="zh-TW" dirty="0"/>
              <a:t>(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兩種合作情況是有顯著差異</a:t>
            </a:r>
            <a:r>
              <a:rPr lang="en-US" altLang="zh-TW" dirty="0"/>
              <a:t>(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切換車道比左轉容易</a:t>
            </a:r>
            <a:endParaRPr lang="en-US" altLang="zh-TW" dirty="0"/>
          </a:p>
          <a:p>
            <a:r>
              <a:rPr lang="zh-TW" altLang="en-US" dirty="0"/>
              <a:t>信任度</a:t>
            </a:r>
            <a:endParaRPr lang="en-US" altLang="zh-TW" dirty="0"/>
          </a:p>
          <a:p>
            <a:r>
              <a:rPr lang="zh-TW" altLang="en-US" dirty="0"/>
              <a:t>切換車道和左轉有顯著差異</a:t>
            </a:r>
            <a:r>
              <a:rPr lang="en-US" altLang="zh-TW" dirty="0"/>
              <a:t>(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不同的</a:t>
            </a:r>
            <a:r>
              <a:rPr lang="en-US" altLang="zh-TW" dirty="0"/>
              <a:t>HMI</a:t>
            </a:r>
            <a:r>
              <a:rPr lang="zh-TW" altLang="en-US" dirty="0"/>
              <a:t>有顯著差異</a:t>
            </a:r>
            <a:endParaRPr lang="en-US" altLang="zh-TW" dirty="0"/>
          </a:p>
          <a:p>
            <a:r>
              <a:rPr lang="zh-TW" altLang="en-US" dirty="0"/>
              <a:t>左轉時，夥伴的信任度比建議、狀況還高，因為可以看到距離及伙伴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實驗結束，經過調查發現大家最喜歡的</a:t>
            </a:r>
            <a:r>
              <a:rPr lang="en-US" altLang="zh-TW" dirty="0"/>
              <a:t>HMI</a:t>
            </a:r>
            <a:r>
              <a:rPr lang="zh-TW" altLang="en-US" dirty="0"/>
              <a:t>是夥伴</a:t>
            </a:r>
            <a:r>
              <a:rPr lang="en-US" altLang="zh-TW" dirty="0"/>
              <a:t>(15</a:t>
            </a:r>
            <a:r>
              <a:rPr lang="zh-TW" altLang="en-US" dirty="0"/>
              <a:t>人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喜歡建議，因為他提供如何成功合作的建議</a:t>
            </a:r>
            <a:r>
              <a:rPr lang="en-US" altLang="zh-TW" dirty="0"/>
              <a:t>(6</a:t>
            </a:r>
            <a:r>
              <a:rPr lang="zh-TW" altLang="en-US" dirty="0"/>
              <a:t>人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喜歡狀態</a:t>
            </a:r>
            <a:r>
              <a:rPr lang="en-US" altLang="zh-TW" dirty="0"/>
              <a:t>(1</a:t>
            </a:r>
            <a:r>
              <a:rPr lang="zh-TW" altLang="en-US" dirty="0"/>
              <a:t>人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參與者反饋 </a:t>
            </a:r>
            <a:r>
              <a:rPr lang="en-US" altLang="zh-TW" dirty="0"/>
              <a:t>:</a:t>
            </a:r>
            <a:r>
              <a:rPr lang="zh-TW" altLang="en-US" dirty="0"/>
              <a:t> 他提供的訊息量不平衡，容易導致分心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231C-8F2F-4079-85F0-338EC90A4BA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1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Evaluation and operation of cooperation button</a:t>
            </a:r>
          </a:p>
          <a:p>
            <a:r>
              <a:rPr lang="zh-TW" altLang="en-US" dirty="0"/>
              <a:t>若願意合作就按下按鈕，有</a:t>
            </a:r>
            <a:r>
              <a:rPr lang="en-US" altLang="zh-TW" dirty="0"/>
              <a:t>99%</a:t>
            </a:r>
            <a:r>
              <a:rPr lang="zh-TW" altLang="en-US" dirty="0"/>
              <a:t>的人都願意</a:t>
            </a:r>
            <a:endParaRPr lang="en-US" altLang="zh-TW" dirty="0"/>
          </a:p>
          <a:p>
            <a:r>
              <a:rPr lang="zh-TW" altLang="en-US" dirty="0"/>
              <a:t>左轉時，按按鈕需要</a:t>
            </a:r>
            <a:r>
              <a:rPr lang="en-US" altLang="zh-TW" dirty="0"/>
              <a:t>2.5</a:t>
            </a:r>
            <a:r>
              <a:rPr lang="zh-TW" altLang="en-US" dirty="0"/>
              <a:t>秒</a:t>
            </a:r>
            <a:r>
              <a:rPr lang="en-US" altLang="zh-TW" dirty="0"/>
              <a:t>(SD=1.0)</a:t>
            </a:r>
          </a:p>
          <a:p>
            <a:r>
              <a:rPr lang="zh-TW" altLang="en-US" dirty="0"/>
              <a:t>併線時，按按鈕需要</a:t>
            </a:r>
            <a:r>
              <a:rPr lang="en-US" altLang="zh-TW" dirty="0"/>
              <a:t>4.82</a:t>
            </a:r>
            <a:r>
              <a:rPr lang="zh-TW" altLang="en-US" dirty="0"/>
              <a:t>秒</a:t>
            </a:r>
            <a:r>
              <a:rPr lang="en-US" altLang="zh-TW" dirty="0"/>
              <a:t>(SD=1.82)</a:t>
            </a:r>
          </a:p>
          <a:p>
            <a:r>
              <a:rPr lang="en-US" altLang="zh-TW" dirty="0"/>
              <a:t>HMI</a:t>
            </a:r>
            <a:r>
              <a:rPr lang="zh-TW" altLang="en-US" dirty="0"/>
              <a:t>間沒有顯著差異</a:t>
            </a:r>
            <a:endParaRPr lang="en-US" altLang="zh-TW" dirty="0"/>
          </a:p>
          <a:p>
            <a:r>
              <a:rPr lang="zh-TW" altLang="en-US" dirty="0"/>
              <a:t>第一次到第三次 有發現學習效應 ， 按按鈕的速度越來越快 </a:t>
            </a:r>
            <a:r>
              <a:rPr lang="en-US" altLang="zh-TW" dirty="0"/>
              <a:t>()</a:t>
            </a:r>
          </a:p>
          <a:p>
            <a:endParaRPr lang="en-US" altLang="zh-TW" dirty="0"/>
          </a:p>
          <a:p>
            <a:r>
              <a:rPr lang="en-US" altLang="zh-TW" dirty="0"/>
              <a:t>78%</a:t>
            </a:r>
            <a:r>
              <a:rPr lang="zh-TW" altLang="en-US" dirty="0"/>
              <a:t>的參與者覺得按鈕是必要性的，因為這會產生自我承諾和積極的感覺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231C-8F2F-4079-85F0-338EC90A4BA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07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53821A-9EEC-91FB-8DF9-AF926B4C2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5942153-330D-FD7E-E201-58F08EC42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FE6AFB-D4A5-09D6-A5AD-ADADFA94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7316-B2C9-47B9-9DEE-87433E957B9A}" type="datetime1">
              <a:rPr lang="zh-TW" altLang="en-US" smtClean="0"/>
              <a:t>2022/10/7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CFE793-7A79-A068-FFA7-BB54CE67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D09C9EE-7021-8910-8055-F6DE0E8C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57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7BA3D8-3CA4-F3C0-18E5-7FAE10CD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FE3D022-E81E-0FB9-FBD2-F678A7312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E7E2649-1164-3B8A-5F57-6C1448D4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FC0D-A91D-4D4B-AEEA-9348F9B8E8CD}" type="datetime1">
              <a:rPr lang="zh-TW" altLang="en-US" smtClean="0"/>
              <a:t>2022/10/7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551C48-E5A3-83AB-99FF-1E86B106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0BB6E2-5595-7752-E952-3B7750E59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8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0D1E310-915B-0058-41B0-EE35BAB80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D27B362-DAFE-77F8-E6BC-D79A560FC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B943D1-540D-C056-C5AC-09B47488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A21-F82D-4139-BE15-7229FD713657}" type="datetime1">
              <a:rPr lang="zh-TW" altLang="en-US" smtClean="0"/>
              <a:t>2022/10/7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6ECF8D-4281-16E9-804E-31E99B9A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47DE2D-E211-054B-DFE7-13470463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47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4ECC64-1FD3-82FE-9C84-9FAAB538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114DF0-DC0C-3950-4D58-474E1D8FD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9784E0-E33E-4E4F-4E1D-50D3F31B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8043-4C59-46A2-85EA-44D297DF98C4}" type="datetime1">
              <a:rPr lang="zh-TW" altLang="en-US" smtClean="0"/>
              <a:t>2022/10/7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FD7C5C-8DF1-2BC5-26CA-73D48805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6EFB93-F07F-4D74-DCA7-4352896C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46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4526C-319E-4950-01CF-991AB381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54A9C79-3396-0A33-423A-D815B6A8B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092F88-7D26-4BAE-2370-65A5E8EF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11FF-5A36-4158-AF7F-F106C1DBAA14}" type="datetime1">
              <a:rPr lang="zh-TW" altLang="en-US" smtClean="0"/>
              <a:t>2022/10/7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2AC854-1727-2BD2-400D-67F876CB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3DD0F6-6F1B-0E06-4E06-0325BAA2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95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8A00A2-7664-CC02-8466-6CCC346A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9E4BEF-4DB2-FF05-C590-7A4BF8635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6201A34-76C3-01B1-DF82-A9C749B3E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A76C1B1-DD3F-8D8B-5706-EFBF810E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8D5-9ED3-4C15-8208-233E891F22AD}" type="datetime1">
              <a:rPr lang="zh-TW" altLang="en-US" smtClean="0"/>
              <a:t>2022/10/7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D0CFAA4-189D-838C-5D26-65C85003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02EE92-C2CB-D506-DAE2-F68F6A939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41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80AFC2-8EED-C682-BDBC-32F44A30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DF67C9-092E-E2A5-6DAF-35A3C3937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C840D53-FC47-5575-C5A7-37E2AB76F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71E8C81-CF35-062F-5E05-4DB7744C1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FBC8FF9-8E6B-BF0D-A751-5DD5A8EFC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CC30531-4C26-CBF2-74F6-EC0A2A67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7DE5-A300-4923-ADAD-F2A8EA63ED52}" type="datetime1">
              <a:rPr lang="zh-TW" altLang="en-US" smtClean="0"/>
              <a:t>2022/10/7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245C0F2-C41B-7D19-9959-8B886250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AAC509A-4B12-A67B-9046-8A409B96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37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AC3D85-3833-197C-1E2B-3470438D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2109EF0-D5F1-9071-F5EC-C0BD4D430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810D-1CBB-43D9-A681-3128CF231058}" type="datetime1">
              <a:rPr lang="zh-TW" altLang="en-US" smtClean="0"/>
              <a:t>2022/10/7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8ADE79F-38C0-6023-7049-D830CB27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622E4CA-B9E7-4983-E250-C30D68DB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99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A77F767-2AD0-E602-9A5A-EB2650CA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4F76-256E-49CD-A53B-DAA52A375659}" type="datetime1">
              <a:rPr lang="zh-TW" altLang="en-US" smtClean="0"/>
              <a:t>2022/10/7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7825A26-9C4C-47B4-7597-47000147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81B704D-17B4-F128-3A4D-2DE51A98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78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F571ED-4E67-A39A-CF93-BA97877A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C31FAE-E5E2-9BE3-DA12-CC6099851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9458EED-55EF-9DB8-075F-BB94DDD43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6F4C6E4-F4C9-328D-CDFE-FDD3AA36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DD7D-9E39-4B61-B08A-B98FC81A8D92}" type="datetime1">
              <a:rPr lang="zh-TW" altLang="en-US" smtClean="0"/>
              <a:t>2022/10/7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067567-986E-07F2-FEA7-601FF6DE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38EA15-73C0-BC7D-0541-1E4BC3DF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63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A7871D-46E6-94D7-5277-C71320FD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D5F066E-948A-E4E8-DB87-651BEFAB9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D184ABC-8A22-1B52-7F5F-8280F130A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74A04FF-3FA4-9CE3-510D-2F84ACD3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9BC0-7300-4BF8-A259-1C3946188892}" type="datetime1">
              <a:rPr lang="zh-TW" altLang="en-US" smtClean="0"/>
              <a:t>2022/10/7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54A99E7-810F-8B18-9783-E1010996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9554F6E-0B52-02AE-14AB-7E65F55E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68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61A972F-257A-245B-2763-D75262EF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CFDC6F-FE2C-5617-8D8B-AD32B3DBD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37EFC1-0481-2AD6-E0E4-D45BE40A7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2DBB-AA5A-493C-AF84-40BF9116FED5}" type="datetime1">
              <a:rPr lang="zh-TW" altLang="en-US" smtClean="0"/>
              <a:t>2022/10/7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287C57-563D-67F5-4703-048D55CF5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E69669-B43E-E07F-6E01-404FCAAD5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1AD6-5C5E-4FC1-B093-F7A172B829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79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E68F8D06-2681-0635-7502-CE70DB939172}"/>
              </a:ext>
            </a:extLst>
          </p:cNvPr>
          <p:cNvCxnSpPr/>
          <p:nvPr/>
        </p:nvCxnSpPr>
        <p:spPr>
          <a:xfrm>
            <a:off x="0" y="353961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B5024048-E899-738D-A384-F9AC3BEE238C}"/>
              </a:ext>
            </a:extLst>
          </p:cNvPr>
          <p:cNvCxnSpPr/>
          <p:nvPr/>
        </p:nvCxnSpPr>
        <p:spPr>
          <a:xfrm>
            <a:off x="0" y="6504039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群組 5">
            <a:extLst>
              <a:ext uri="{FF2B5EF4-FFF2-40B4-BE49-F238E27FC236}">
                <a16:creationId xmlns:a16="http://schemas.microsoft.com/office/drawing/2014/main" id="{5990C311-F3F2-0FF7-B3B6-9106BDE45369}"/>
              </a:ext>
            </a:extLst>
          </p:cNvPr>
          <p:cNvGrpSpPr/>
          <p:nvPr/>
        </p:nvGrpSpPr>
        <p:grpSpPr>
          <a:xfrm>
            <a:off x="487017" y="144554"/>
            <a:ext cx="775252" cy="425591"/>
            <a:chOff x="487017" y="144554"/>
            <a:chExt cx="775252" cy="425591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F50EB2C2-F35A-27CC-4800-47CE3B24099B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DE472408-7433-32DC-5773-918C227F5764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AC400D87-2A3B-6070-B5A9-E1A16BA787CD}"/>
              </a:ext>
            </a:extLst>
          </p:cNvPr>
          <p:cNvGrpSpPr/>
          <p:nvPr/>
        </p:nvGrpSpPr>
        <p:grpSpPr>
          <a:xfrm>
            <a:off x="11097044" y="6294632"/>
            <a:ext cx="763654" cy="418815"/>
            <a:chOff x="11097044" y="6294632"/>
            <a:chExt cx="763654" cy="418815"/>
          </a:xfrm>
        </p:grpSpPr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AD51AA17-B450-EC24-67DB-00602060FF52}"/>
                </a:ext>
              </a:extLst>
            </p:cNvPr>
            <p:cNvSpPr/>
            <p:nvPr/>
          </p:nvSpPr>
          <p:spPr>
            <a:xfrm rot="16200000">
              <a:off x="11507174" y="6359922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940E4B52-8041-07DD-2156-994546DE577E}"/>
                </a:ext>
              </a:extLst>
            </p:cNvPr>
            <p:cNvSpPr/>
            <p:nvPr/>
          </p:nvSpPr>
          <p:spPr>
            <a:xfrm rot="16200000">
              <a:off x="11031755" y="6359921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1ADF805-520A-A212-BBAF-DE1996EA5B78}"/>
              </a:ext>
            </a:extLst>
          </p:cNvPr>
          <p:cNvSpPr txBox="1"/>
          <p:nvPr/>
        </p:nvSpPr>
        <p:spPr>
          <a:xfrm>
            <a:off x="217000" y="1693795"/>
            <a:ext cx="11757999" cy="1494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How to support cooperative driving HMI design ?</a:t>
            </a:r>
          </a:p>
          <a:p>
            <a:pPr algn="ctr">
              <a:lnSpc>
                <a:spcPct val="150000"/>
              </a:lnSpc>
            </a:pP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如何透過人機介面設計來支持合作駕駛 </a:t>
            </a:r>
            <a:r>
              <a:rPr lang="en-US" altLang="zh-TW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lang="zh-TW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B183906-8124-D6B8-CE1B-85965F33186D}"/>
              </a:ext>
            </a:extLst>
          </p:cNvPr>
          <p:cNvSpPr txBox="1"/>
          <p:nvPr/>
        </p:nvSpPr>
        <p:spPr>
          <a:xfrm>
            <a:off x="27031" y="3996911"/>
            <a:ext cx="8994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作者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Ann-Kathrin Kraft  , Christian </a:t>
            </a:r>
            <a:r>
              <a:rPr lang="en-US" altLang="zh-TW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Maag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, Martin Baumann</a:t>
            </a:r>
            <a:endParaRPr lang="zh-TW" alt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1419695-51F8-76EE-9A4F-698407B8A7B1}"/>
              </a:ext>
            </a:extLst>
          </p:cNvPr>
          <p:cNvSpPr txBox="1"/>
          <p:nvPr/>
        </p:nvSpPr>
        <p:spPr>
          <a:xfrm>
            <a:off x="27031" y="4702540"/>
            <a:ext cx="1139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期刊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Transportation Research Interdisciplinary Perspectives 3 (2019) 100064</a:t>
            </a:r>
            <a:endParaRPr lang="zh-TW" alt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3372DCC-ADF8-C2A2-3BB3-577BE69C43F1}"/>
              </a:ext>
            </a:extLst>
          </p:cNvPr>
          <p:cNvSpPr txBox="1"/>
          <p:nvPr/>
        </p:nvSpPr>
        <p:spPr>
          <a:xfrm>
            <a:off x="8961892" y="6063798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學生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宋錦玉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871BE3D-0842-2536-D7CF-6BB97F89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573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5F911EE0-7657-5076-27E3-1168D4979C45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2442662" y="329959"/>
            <a:ext cx="9749338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25D75D60-15AC-ADAA-3A1A-B919E8C267E6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6B2C0E41-F2F8-C898-AE46-A4EB1B19DA70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546866A-92DE-0645-77FD-F17778B024D6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FB16C162-F95A-25EC-1808-2E0809BC0589}"/>
              </a:ext>
            </a:extLst>
          </p:cNvPr>
          <p:cNvSpPr txBox="1"/>
          <p:nvPr/>
        </p:nvSpPr>
        <p:spPr>
          <a:xfrm>
            <a:off x="129208" y="37571"/>
            <a:ext cx="2313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Method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272B33A-6CDC-54D2-B224-D3110294A637}"/>
              </a:ext>
            </a:extLst>
          </p:cNvPr>
          <p:cNvSpPr txBox="1"/>
          <p:nvPr/>
        </p:nvSpPr>
        <p:spPr>
          <a:xfrm>
            <a:off x="583659" y="992221"/>
            <a:ext cx="5219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四個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HMI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基線、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AR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、建議、狀態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5AF9888-0E91-40F5-978D-5499C55A077D}"/>
              </a:ext>
            </a:extLst>
          </p:cNvPr>
          <p:cNvSpPr txBox="1"/>
          <p:nvPr/>
        </p:nvSpPr>
        <p:spPr>
          <a:xfrm>
            <a:off x="583659" y="1592928"/>
            <a:ext cx="742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兩個場景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高速公路、農村道路的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型交叉口左轉彎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39847B1-611E-6440-1091-84A76DA0AC0C}"/>
              </a:ext>
            </a:extLst>
          </p:cNvPr>
          <p:cNvSpPr txBox="1"/>
          <p:nvPr/>
        </p:nvSpPr>
        <p:spPr>
          <a:xfrm>
            <a:off x="583659" y="2157736"/>
            <a:ext cx="11538736" cy="1135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 每次模擬皆含兩個場景，且都含</a:t>
            </a:r>
            <a:r>
              <a:rPr lang="en-US" altLang="zh-TW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合作要求</a:t>
            </a:r>
            <a:r>
              <a:rPr lang="en-US" altLang="zh-TW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及</a:t>
            </a:r>
            <a:r>
              <a:rPr lang="en-US" altLang="zh-TW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給予合作</a:t>
            </a:r>
            <a:r>
              <a:rPr lang="en-US" altLang="zh-TW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兩個情況，每次約</a:t>
            </a:r>
            <a:r>
              <a:rPr lang="en-US" altLang="zh-TW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分鐘</a:t>
            </a:r>
            <a:endParaRPr lang="en-US" altLang="zh-TW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indent="360363">
              <a:lnSpc>
                <a:spcPct val="150000"/>
              </a:lnSpc>
            </a:pPr>
            <a:r>
              <a:rPr lang="en-US" altLang="zh-TW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但基線只有給予合作</a:t>
            </a:r>
            <a:r>
              <a:rPr lang="en-US" altLang="zh-TW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zh-TW" altLang="en-US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435F139-C0CF-7A3A-E5DA-4E2D440A4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71" y="3564441"/>
            <a:ext cx="11751058" cy="1752752"/>
          </a:xfrm>
          <a:prstGeom prst="rect">
            <a:avLst/>
          </a:prstGeom>
        </p:spPr>
      </p:pic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2161AB8-6D6D-BC30-B008-810F8E7F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50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7FA4BA6F-63F3-4412-DC0A-63FC4F5E8A3A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2442662" y="329959"/>
            <a:ext cx="9749338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5B9C2FC6-2923-17D4-9815-9DC933D4649A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6F031D21-84AF-363B-BBDE-8EC6FE47C801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C65C3FA4-04EB-65B2-7CBD-55C152EA29D5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312FD1FE-269B-8CF6-14F1-367549F68042}"/>
              </a:ext>
            </a:extLst>
          </p:cNvPr>
          <p:cNvSpPr txBox="1"/>
          <p:nvPr/>
        </p:nvSpPr>
        <p:spPr>
          <a:xfrm>
            <a:off x="129208" y="37571"/>
            <a:ext cx="2313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Method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BA7EFDF-F89B-2B32-F3B1-3D9752AC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97" y="570145"/>
            <a:ext cx="3648852" cy="6178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24CD0F4-B192-5E2E-5116-A95CCB5FB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079" y="3429000"/>
            <a:ext cx="7765224" cy="1088048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8843D9DA-4360-84C4-45E7-16F708E9756A}"/>
              </a:ext>
            </a:extLst>
          </p:cNvPr>
          <p:cNvSpPr txBox="1"/>
          <p:nvPr/>
        </p:nvSpPr>
        <p:spPr>
          <a:xfrm>
            <a:off x="4159079" y="730672"/>
            <a:ext cx="7047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← 分析駕駛員的行為和主觀分數來衡量成功的合作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C60F0B27-AB28-F3F0-936A-12C449478C42}"/>
              </a:ext>
            </a:extLst>
          </p:cNvPr>
          <p:cNvGrpSpPr/>
          <p:nvPr/>
        </p:nvGrpSpPr>
        <p:grpSpPr>
          <a:xfrm>
            <a:off x="4239245" y="4602908"/>
            <a:ext cx="7685058" cy="1135824"/>
            <a:chOff x="5384800" y="3091366"/>
            <a:chExt cx="7685058" cy="1135824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81260E9-C959-456F-A66A-0BF65A975D54}"/>
                </a:ext>
              </a:extLst>
            </p:cNvPr>
            <p:cNvSpPr txBox="1"/>
            <p:nvPr/>
          </p:nvSpPr>
          <p:spPr>
            <a:xfrm>
              <a:off x="5822877" y="3091366"/>
              <a:ext cx="7246981" cy="1135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調查駕駛的安全性和難度，以及對人機介面的信任</a:t>
              </a:r>
              <a:endPara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每次駕駛完都需要進行評分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838A31E8-D9A6-9506-92EB-DF4DED07D614}"/>
                </a:ext>
              </a:extLst>
            </p:cNvPr>
            <p:cNvSpPr txBox="1"/>
            <p:nvPr/>
          </p:nvSpPr>
          <p:spPr>
            <a:xfrm>
              <a:off x="5384800" y="3243779"/>
              <a:ext cx="338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↑</a:t>
              </a:r>
              <a:endParaRPr lang="zh-TW" altLang="en-US" sz="2400" dirty="0"/>
            </a:p>
          </p:txBody>
        </p:sp>
      </p:grp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69BEA0A-578B-7FDF-2373-76B1D8A9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9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3684DFCC-44D9-513F-574C-F4F22B887916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2282362" y="329959"/>
            <a:ext cx="9909638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8E85FF83-8005-845F-B4CF-078966A3CA56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579729FA-8E94-D9F4-25AE-28196A5A0B13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F80D782C-87CD-6204-C4BA-50795D9DD57F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0F1BC7C5-6DA6-8B0E-E3EB-2A6731E500F3}"/>
              </a:ext>
            </a:extLst>
          </p:cNvPr>
          <p:cNvSpPr txBox="1"/>
          <p:nvPr/>
        </p:nvSpPr>
        <p:spPr>
          <a:xfrm>
            <a:off x="129208" y="37571"/>
            <a:ext cx="215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Results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183772F-17F4-A0CB-C0B8-2163435F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654" y="1274130"/>
            <a:ext cx="7584693" cy="2819441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F7118C85-DC3C-507B-DBB4-D831D1067AB4}"/>
              </a:ext>
            </a:extLst>
          </p:cNvPr>
          <p:cNvGrpSpPr/>
          <p:nvPr/>
        </p:nvGrpSpPr>
        <p:grpSpPr>
          <a:xfrm>
            <a:off x="90526" y="566159"/>
            <a:ext cx="5070871" cy="581826"/>
            <a:chOff x="490111" y="766241"/>
            <a:chExt cx="4072193" cy="58182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5B4EDBC-E2FE-0640-AA70-C6ABDF486EAC}"/>
                </a:ext>
              </a:extLst>
            </p:cNvPr>
            <p:cNvSpPr/>
            <p:nvPr/>
          </p:nvSpPr>
          <p:spPr>
            <a:xfrm>
              <a:off x="490111" y="1091045"/>
              <a:ext cx="3998762" cy="2570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6EA688A1-6D94-B5E3-FAF3-DD2421702291}"/>
                </a:ext>
              </a:extLst>
            </p:cNvPr>
            <p:cNvSpPr txBox="1"/>
            <p:nvPr/>
          </p:nvSpPr>
          <p:spPr>
            <a:xfrm>
              <a:off x="490111" y="766241"/>
              <a:ext cx="4072193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HMI</a:t>
              </a: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、基線與安全性、困難度相比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0C0CC8E-E712-4E45-F4D0-73DE5B5800C3}"/>
                  </a:ext>
                </a:extLst>
              </p:cNvPr>
              <p:cNvSpPr txBox="1"/>
              <p:nvPr/>
            </p:nvSpPr>
            <p:spPr>
              <a:xfrm>
                <a:off x="357829" y="4559317"/>
                <a:ext cx="5192447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HMI</a:t>
                </a:r>
                <a:r>
                  <a:rPr lang="zh-TW" altLang="en-US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和安全性沒有顯著差異</a:t>
                </a:r>
                <a:r>
                  <a:rPr lang="en-US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(P&gt;0.05)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切換車道和左轉有顯著差異</a:t>
                </a:r>
                <a:endParaRPr lang="en-US" altLang="zh-TW" sz="2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indent="355600"/>
                <a:r>
                  <a:rPr lang="zh-TW" altLang="en-US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el-GR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b="0" i="0" smtClean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1,23</m:t>
                        </m:r>
                      </m:sub>
                    </m:sSub>
                  </m:oMath>
                </a14:m>
                <a:r>
                  <a:rPr lang="el-GR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14.05; p = .001;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altLang="zh-TW" sz="22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η</m:t>
                        </m:r>
                      </m:e>
                      <m:sup>
                        <m:r>
                          <a:rPr lang="el-GR" altLang="zh-TW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0.38)</a:t>
                </a:r>
                <a:endParaRPr lang="en-US" altLang="zh-TW" sz="2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HMI</a:t>
                </a:r>
                <a:r>
                  <a:rPr lang="zh-TW" altLang="en-US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的交互作用是有顯著差異</a:t>
                </a:r>
                <a:endParaRPr lang="en-US" altLang="zh-TW" sz="2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indent="447675"/>
                <a:r>
                  <a:rPr lang="en-US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b="0" i="0" smtClean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3,69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= 2.90; p = .041;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altLang="zh-TW" sz="22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η</m:t>
                        </m:r>
                      </m:e>
                      <m:sup>
                        <m:r>
                          <a:rPr lang="el-GR" altLang="zh-TW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0.11)</a:t>
                </a:r>
                <a:endParaRPr lang="en-US" altLang="zh-TW" sz="2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0C0CC8E-E712-4E45-F4D0-73DE5B580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29" y="4559317"/>
                <a:ext cx="5192447" cy="2308324"/>
              </a:xfrm>
              <a:prstGeom prst="rect">
                <a:avLst/>
              </a:prstGeom>
              <a:blipFill>
                <a:blip r:embed="rId4"/>
                <a:stretch>
                  <a:fillRect l="-1410" r="-353" b="-31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群組 15">
            <a:extLst>
              <a:ext uri="{FF2B5EF4-FFF2-40B4-BE49-F238E27FC236}">
                <a16:creationId xmlns:a16="http://schemas.microsoft.com/office/drawing/2014/main" id="{28D68979-7F25-FB58-F228-4C627F007948}"/>
              </a:ext>
            </a:extLst>
          </p:cNvPr>
          <p:cNvGrpSpPr/>
          <p:nvPr/>
        </p:nvGrpSpPr>
        <p:grpSpPr>
          <a:xfrm>
            <a:off x="357829" y="3906371"/>
            <a:ext cx="1372632" cy="581826"/>
            <a:chOff x="1340088" y="4999396"/>
            <a:chExt cx="1372632" cy="58182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7D1EDE1-6DF9-6099-3C1B-DFFDCB1ACA8B}"/>
                </a:ext>
              </a:extLst>
            </p:cNvPr>
            <p:cNvSpPr/>
            <p:nvPr/>
          </p:nvSpPr>
          <p:spPr>
            <a:xfrm>
              <a:off x="1340088" y="5324200"/>
              <a:ext cx="1372632" cy="25702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316D3F98-6B08-F018-E78A-B35934AB805C}"/>
                </a:ext>
              </a:extLst>
            </p:cNvPr>
            <p:cNvSpPr txBox="1"/>
            <p:nvPr/>
          </p:nvSpPr>
          <p:spPr>
            <a:xfrm>
              <a:off x="1340088" y="4999396"/>
              <a:ext cx="1372632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安全性 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C81DC55-D1C1-DB7B-D537-C3F31F9268DE}"/>
              </a:ext>
            </a:extLst>
          </p:cNvPr>
          <p:cNvGrpSpPr/>
          <p:nvPr/>
        </p:nvGrpSpPr>
        <p:grpSpPr>
          <a:xfrm>
            <a:off x="6467482" y="3906371"/>
            <a:ext cx="1372632" cy="581826"/>
            <a:chOff x="1340088" y="4999396"/>
            <a:chExt cx="1372632" cy="581826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0F07859-A77E-8537-2CC5-CEFFFD0CFE5B}"/>
                </a:ext>
              </a:extLst>
            </p:cNvPr>
            <p:cNvSpPr/>
            <p:nvPr/>
          </p:nvSpPr>
          <p:spPr>
            <a:xfrm>
              <a:off x="1340088" y="5324200"/>
              <a:ext cx="1372632" cy="25702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41424428-31E7-01E4-B807-7E43561EBB3A}"/>
                </a:ext>
              </a:extLst>
            </p:cNvPr>
            <p:cNvSpPr txBox="1"/>
            <p:nvPr/>
          </p:nvSpPr>
          <p:spPr>
            <a:xfrm>
              <a:off x="1340088" y="4999396"/>
              <a:ext cx="1372632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困難度 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F271412-19D3-3432-22A6-AA6CD8D3367C}"/>
                  </a:ext>
                </a:extLst>
              </p:cNvPr>
              <p:cNvSpPr txBox="1"/>
              <p:nvPr/>
            </p:nvSpPr>
            <p:spPr>
              <a:xfrm>
                <a:off x="6467482" y="4559317"/>
                <a:ext cx="5628464" cy="1902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HMI</a:t>
                </a:r>
                <a:r>
                  <a:rPr lang="zh-TW" altLang="en-US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和困難度沒有顯著差異</a:t>
                </a:r>
                <a:r>
                  <a:rPr lang="en-US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(P&gt;0.05)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切換車道比左轉容易</a:t>
                </a:r>
                <a:endParaRPr lang="en-US" altLang="zh-TW" sz="2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indent="355600"/>
                <a:r>
                  <a:rPr lang="zh-TW" altLang="en-US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el-GR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b="0" i="0" smtClean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1,23</m:t>
                        </m:r>
                      </m:sub>
                    </m:sSub>
                  </m:oMath>
                </a14:m>
                <a:r>
                  <a:rPr lang="el-GR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1</a:t>
                </a:r>
                <a:r>
                  <a:rPr lang="en-US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0.06</a:t>
                </a:r>
                <a:r>
                  <a:rPr lang="el-GR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; p = .00</a:t>
                </a:r>
                <a:r>
                  <a:rPr lang="en-US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4</a:t>
                </a:r>
                <a:r>
                  <a:rPr lang="el-GR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altLang="zh-TW" sz="22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η</m:t>
                        </m:r>
                      </m:e>
                      <m:sup>
                        <m:r>
                          <a:rPr lang="el-GR" altLang="zh-TW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0.3</a:t>
                </a:r>
                <a:r>
                  <a:rPr lang="en-US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0</a:t>
                </a:r>
                <a:r>
                  <a:rPr lang="el-GR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  <a:endParaRPr lang="en-US" altLang="zh-TW" sz="2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HMI</a:t>
                </a:r>
                <a:r>
                  <a:rPr lang="zh-TW" altLang="en-US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的交互作用是沒有顯著差異</a:t>
                </a:r>
                <a:r>
                  <a:rPr lang="en-US" altLang="zh-TW" sz="2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(P&gt;0.05)</a:t>
                </a: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F271412-19D3-3432-22A6-AA6CD8D33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482" y="4559317"/>
                <a:ext cx="5628464" cy="1902893"/>
              </a:xfrm>
              <a:prstGeom prst="rect">
                <a:avLst/>
              </a:prstGeom>
              <a:blipFill>
                <a:blip r:embed="rId5"/>
                <a:stretch>
                  <a:fillRect l="-1300" r="-758" b="-54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5DF5372-7639-5CE1-8F12-A3B426DC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18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3790961C-2596-EF06-E4AA-060F21A2C460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2282362" y="329959"/>
            <a:ext cx="9909638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67C05A7B-E0CD-8038-E3E5-112ECE4A2FE9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91D01C64-D10C-220D-95B7-EDF034BEC6CB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38B68608-50DF-3087-51CE-50063AD6C1E7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1AA7F473-A00A-E4FE-3C41-0820D01DEB1D}"/>
              </a:ext>
            </a:extLst>
          </p:cNvPr>
          <p:cNvSpPr txBox="1"/>
          <p:nvPr/>
        </p:nvSpPr>
        <p:spPr>
          <a:xfrm>
            <a:off x="129208" y="37571"/>
            <a:ext cx="215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Results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05D146A-D90A-DFFC-44F8-E1E789027A76}"/>
              </a:ext>
            </a:extLst>
          </p:cNvPr>
          <p:cNvGrpSpPr/>
          <p:nvPr/>
        </p:nvGrpSpPr>
        <p:grpSpPr>
          <a:xfrm>
            <a:off x="90526" y="566159"/>
            <a:ext cx="5070871" cy="581826"/>
            <a:chOff x="490111" y="766241"/>
            <a:chExt cx="4072193" cy="58182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6975FD2-915A-71E5-F691-565664F98D01}"/>
                </a:ext>
              </a:extLst>
            </p:cNvPr>
            <p:cNvSpPr/>
            <p:nvPr/>
          </p:nvSpPr>
          <p:spPr>
            <a:xfrm>
              <a:off x="490111" y="1091045"/>
              <a:ext cx="3998762" cy="2570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4F8A2641-22D7-D60C-8378-F990D091137F}"/>
                </a:ext>
              </a:extLst>
            </p:cNvPr>
            <p:cNvSpPr txBox="1"/>
            <p:nvPr/>
          </p:nvSpPr>
          <p:spPr>
            <a:xfrm>
              <a:off x="490111" y="766241"/>
              <a:ext cx="4072193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HMI</a:t>
              </a: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的信任度、可理解性、偏好性 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343A071A-0302-0194-F060-D27371781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29" y="1240019"/>
            <a:ext cx="7210773" cy="2729912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B1DE7F7B-2514-90C2-6112-F88757A5802A}"/>
              </a:ext>
            </a:extLst>
          </p:cNvPr>
          <p:cNvGrpSpPr/>
          <p:nvPr/>
        </p:nvGrpSpPr>
        <p:grpSpPr>
          <a:xfrm>
            <a:off x="6731624" y="721601"/>
            <a:ext cx="1924534" cy="581826"/>
            <a:chOff x="1340088" y="4999396"/>
            <a:chExt cx="1372632" cy="581826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B2F3681-3E25-EFDE-52D6-1BE0E4F38C86}"/>
                </a:ext>
              </a:extLst>
            </p:cNvPr>
            <p:cNvSpPr/>
            <p:nvPr/>
          </p:nvSpPr>
          <p:spPr>
            <a:xfrm>
              <a:off x="1340088" y="5324200"/>
              <a:ext cx="1372632" cy="25702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4684338F-E02F-744C-1D80-F39B3A1EADE9}"/>
                </a:ext>
              </a:extLst>
            </p:cNvPr>
            <p:cNvSpPr txBox="1"/>
            <p:nvPr/>
          </p:nvSpPr>
          <p:spPr>
            <a:xfrm>
              <a:off x="1340088" y="4999396"/>
              <a:ext cx="1372630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可理解性 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31E693B4-4373-C9DE-DB05-C84385BFF413}"/>
                  </a:ext>
                </a:extLst>
              </p:cNvPr>
              <p:cNvSpPr txBox="1"/>
              <p:nvPr/>
            </p:nvSpPr>
            <p:spPr>
              <a:xfrm>
                <a:off x="6975790" y="1200950"/>
                <a:ext cx="5494005" cy="2534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HMI-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狀況是最不容易理解的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indent="266700"/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sz="24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F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2,46</m:t>
                        </m:r>
                      </m:sub>
                    </m:sSub>
                  </m:oMath>
                </a14:m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4.96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; p = .0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altLang="zh-TW" sz="24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η</m:t>
                        </m:r>
                      </m:e>
                      <m:sup>
                        <m:r>
                          <a:rPr lang="el-GR" altLang="zh-TW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0.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8)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兩種合作情況是有顯著差異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indent="182563"/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b="0" i="0" smtClean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1,23</m:t>
                        </m:r>
                      </m:sub>
                    </m:sSub>
                  </m:oMath>
                </a14:m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17.39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; p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&lt;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.001;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altLang="zh-TW" sz="24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η</m:t>
                        </m:r>
                      </m:e>
                      <m:sup>
                        <m:r>
                          <a:rPr lang="el-GR" altLang="zh-TW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0.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43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切換車道比左轉容易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31E693B4-4373-C9DE-DB05-C84385BFF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790" y="1200950"/>
                <a:ext cx="5494005" cy="2534155"/>
              </a:xfrm>
              <a:prstGeom prst="rect">
                <a:avLst/>
              </a:prstGeom>
              <a:blipFill>
                <a:blip r:embed="rId4"/>
                <a:stretch>
                  <a:fillRect l="-1441" b="-14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群組 19">
            <a:extLst>
              <a:ext uri="{FF2B5EF4-FFF2-40B4-BE49-F238E27FC236}">
                <a16:creationId xmlns:a16="http://schemas.microsoft.com/office/drawing/2014/main" id="{5DC07109-CB1D-AA1F-9F8C-ED74B8958956}"/>
              </a:ext>
            </a:extLst>
          </p:cNvPr>
          <p:cNvGrpSpPr/>
          <p:nvPr/>
        </p:nvGrpSpPr>
        <p:grpSpPr>
          <a:xfrm>
            <a:off x="129208" y="3776669"/>
            <a:ext cx="1924534" cy="581826"/>
            <a:chOff x="1340088" y="4999396"/>
            <a:chExt cx="1372632" cy="581826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EFB701C-D4F5-479D-3993-5BB87F5791DE}"/>
                </a:ext>
              </a:extLst>
            </p:cNvPr>
            <p:cNvSpPr/>
            <p:nvPr/>
          </p:nvSpPr>
          <p:spPr>
            <a:xfrm>
              <a:off x="1340088" y="5324200"/>
              <a:ext cx="1372632" cy="25702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F763DEB8-246F-14B2-573C-2B776A2B9786}"/>
                </a:ext>
              </a:extLst>
            </p:cNvPr>
            <p:cNvSpPr txBox="1"/>
            <p:nvPr/>
          </p:nvSpPr>
          <p:spPr>
            <a:xfrm>
              <a:off x="1340088" y="4999396"/>
              <a:ext cx="1372630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信任度 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E1CD022-3002-3057-2480-4BAB294F4CF4}"/>
                  </a:ext>
                </a:extLst>
              </p:cNvPr>
              <p:cNvSpPr txBox="1"/>
              <p:nvPr/>
            </p:nvSpPr>
            <p:spPr>
              <a:xfrm>
                <a:off x="373374" y="4256018"/>
                <a:ext cx="6070893" cy="2653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切換車道和左轉有顯著差異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indent="266700">
                  <a:lnSpc>
                    <a:spcPct val="150000"/>
                  </a:lnSpc>
                </a:pP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sz="24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F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1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,23</m:t>
                        </m:r>
                      </m:sub>
                    </m:sSub>
                  </m:oMath>
                </a14:m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17.56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; p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&lt;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.0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0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altLang="zh-TW" sz="24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η</m:t>
                        </m:r>
                      </m:e>
                      <m:sup>
                        <m:r>
                          <a:rPr lang="el-GR" altLang="zh-TW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0.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43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不同的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HMI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有顯著差異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indent="182563"/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sz="24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F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2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,46</m:t>
                        </m:r>
                      </m:sub>
                    </m:sSub>
                  </m:oMath>
                </a14:m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5.01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; p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=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.0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altLang="zh-TW" sz="24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η</m:t>
                        </m:r>
                      </m:e>
                      <m:sup>
                        <m:r>
                          <a:rPr lang="el-GR" altLang="zh-TW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0.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18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左轉時，夥伴的信任度比建議、狀況還高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E1CD022-3002-3057-2480-4BAB294F4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74" y="4256018"/>
                <a:ext cx="6070893" cy="2653740"/>
              </a:xfrm>
              <a:prstGeom prst="rect">
                <a:avLst/>
              </a:prstGeom>
              <a:blipFill>
                <a:blip r:embed="rId5"/>
                <a:stretch>
                  <a:fillRect l="-1305" r="-602" b="-43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群組 23">
            <a:extLst>
              <a:ext uri="{FF2B5EF4-FFF2-40B4-BE49-F238E27FC236}">
                <a16:creationId xmlns:a16="http://schemas.microsoft.com/office/drawing/2014/main" id="{A8AFBE2F-7CD5-0420-4DA1-2FEBEE32503E}"/>
              </a:ext>
            </a:extLst>
          </p:cNvPr>
          <p:cNvGrpSpPr/>
          <p:nvPr/>
        </p:nvGrpSpPr>
        <p:grpSpPr>
          <a:xfrm>
            <a:off x="6552709" y="3771052"/>
            <a:ext cx="1924534" cy="581826"/>
            <a:chOff x="1340088" y="4999396"/>
            <a:chExt cx="1372632" cy="581826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BE68905-DF0B-4277-1EC8-90AFA94FBACD}"/>
                </a:ext>
              </a:extLst>
            </p:cNvPr>
            <p:cNvSpPr/>
            <p:nvPr/>
          </p:nvSpPr>
          <p:spPr>
            <a:xfrm>
              <a:off x="1340088" y="5324200"/>
              <a:ext cx="1372632" cy="25702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7D3005EC-FD70-0454-927F-86E348CA8D68}"/>
                </a:ext>
              </a:extLst>
            </p:cNvPr>
            <p:cNvSpPr txBox="1"/>
            <p:nvPr/>
          </p:nvSpPr>
          <p:spPr>
            <a:xfrm>
              <a:off x="1340088" y="4999396"/>
              <a:ext cx="1372630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偏好性 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4B489205-1D51-8CDE-CD3F-3D66B38F002E}"/>
              </a:ext>
            </a:extLst>
          </p:cNvPr>
          <p:cNvSpPr txBox="1"/>
          <p:nvPr/>
        </p:nvSpPr>
        <p:spPr>
          <a:xfrm>
            <a:off x="7392621" y="4478803"/>
            <a:ext cx="2920992" cy="1689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喜歡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HMI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夥伴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(15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喜歡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HMI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建議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(6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喜歡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HMI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狀態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(1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E4670C3C-9C8F-6BF4-4EA8-55B06C28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536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123D9725-D0A6-4B39-C309-206D5F26579D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2282362" y="329959"/>
            <a:ext cx="9909638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DFB698C6-3C2B-4B2D-5A65-C2C9AA8004E4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BED78548-5912-F265-E37C-52CE9069F047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6F237CE4-507B-E8C5-744C-55E2EEAF43FF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8208DC34-5C48-B758-5F0C-3C95609F84BE}"/>
              </a:ext>
            </a:extLst>
          </p:cNvPr>
          <p:cNvSpPr txBox="1"/>
          <p:nvPr/>
        </p:nvSpPr>
        <p:spPr>
          <a:xfrm>
            <a:off x="129208" y="37571"/>
            <a:ext cx="215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Results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B6DC41C-43BE-8662-D03E-63202EEC9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54" y="1067872"/>
            <a:ext cx="9631288" cy="2992311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0BCEF0D0-282A-F478-771E-9D5A2372978D}"/>
              </a:ext>
            </a:extLst>
          </p:cNvPr>
          <p:cNvGrpSpPr/>
          <p:nvPr/>
        </p:nvGrpSpPr>
        <p:grpSpPr>
          <a:xfrm>
            <a:off x="90526" y="566159"/>
            <a:ext cx="3234565" cy="581826"/>
            <a:chOff x="490111" y="766241"/>
            <a:chExt cx="4072193" cy="58182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B1FD9E9-F0C1-D048-7ABB-B4B26E4CFDE5}"/>
                </a:ext>
              </a:extLst>
            </p:cNvPr>
            <p:cNvSpPr/>
            <p:nvPr/>
          </p:nvSpPr>
          <p:spPr>
            <a:xfrm>
              <a:off x="490111" y="1091045"/>
              <a:ext cx="3998762" cy="2570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F1597CF4-6CE2-91D5-2589-465F38BB3E95}"/>
                </a:ext>
              </a:extLst>
            </p:cNvPr>
            <p:cNvSpPr txBox="1"/>
            <p:nvPr/>
          </p:nvSpPr>
          <p:spPr>
            <a:xfrm>
              <a:off x="490111" y="766241"/>
              <a:ext cx="4072193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合作按鈕評價與操作 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37539AE-7933-5063-D099-9552CE3518F0}"/>
              </a:ext>
            </a:extLst>
          </p:cNvPr>
          <p:cNvSpPr txBox="1"/>
          <p:nvPr/>
        </p:nvSpPr>
        <p:spPr>
          <a:xfrm>
            <a:off x="655246" y="4060183"/>
            <a:ext cx="11804835" cy="2797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若願意合作就按下按鈕，有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99%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的人都願意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左轉時，按按鈕需要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2.5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秒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(SD=1.0)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；切換車道時，按按鈕需要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4.82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秒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(SD=1.82)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第一次到第三次有發現學習效應 ， 按按鈕的速度越來越快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indent="266700">
              <a:lnSpc>
                <a:spcPct val="150000"/>
              </a:lnSpc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US" altLang="zh-TW" sz="2400" dirty="0"/>
              <a:t>M = 2.57 s (SD = 1.37) to M = 1.66 s (SD = 0.69)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78%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的參與者覺得按鈕是必要性的，因為這會產生自我承諾和積極的感覺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280CB52-92AC-90B4-B8DB-A8199CAF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850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DE166DC5-F549-95C6-71E5-7600C07556F3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2282362" y="329959"/>
            <a:ext cx="9909638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99CE2967-4E29-4AEE-5147-13784207EF52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E9CC1EF3-6045-89D4-BE2E-A783EF59B985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5F9072D7-1DDD-CFBA-6208-717841161D50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550BD9EB-F973-3BE4-0A75-EE3BFB7938AE}"/>
              </a:ext>
            </a:extLst>
          </p:cNvPr>
          <p:cNvSpPr txBox="1"/>
          <p:nvPr/>
        </p:nvSpPr>
        <p:spPr>
          <a:xfrm>
            <a:off x="129208" y="37571"/>
            <a:ext cx="215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Results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532719E-F1B0-BADB-2FAE-4FDAB7958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62" y="1203653"/>
            <a:ext cx="9990686" cy="297967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B617E67-6667-A5D0-D75A-48832330B401}"/>
              </a:ext>
            </a:extLst>
          </p:cNvPr>
          <p:cNvSpPr txBox="1"/>
          <p:nvPr/>
        </p:nvSpPr>
        <p:spPr>
          <a:xfrm>
            <a:off x="149500" y="4239001"/>
            <a:ext cx="4738798" cy="1689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合作行為</a:t>
            </a:r>
            <a:endParaRPr lang="en-US" altLang="zh-TW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左轉時，基線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83%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的人留了缺口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-HMI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100%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的人給予合作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EE41788-8328-5696-80A0-2ED048EE8CA2}"/>
                  </a:ext>
                </a:extLst>
              </p:cNvPr>
              <p:cNvSpPr txBox="1"/>
              <p:nvPr/>
            </p:nvSpPr>
            <p:spPr>
              <a:xfrm>
                <a:off x="5028097" y="4239000"/>
                <a:ext cx="4947060" cy="2279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你有多合作 </a:t>
                </a:r>
                <a:r>
                  <a:rPr lang="en-US" altLang="zh-TW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-HMI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沒有顯著差異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-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基線的合作性較低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sz="24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F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3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,51</m:t>
                        </m:r>
                      </m:sub>
                    </m:sSub>
                  </m:oMath>
                </a14:m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9.23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; p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&lt;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.0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0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altLang="zh-TW" sz="24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η</m:t>
                        </m:r>
                      </m:e>
                      <m:sup>
                        <m:r>
                          <a:rPr lang="el-GR" altLang="zh-TW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0.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35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EE41788-8328-5696-80A0-2ED048EE8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097" y="4239000"/>
                <a:ext cx="4947060" cy="2279470"/>
              </a:xfrm>
              <a:prstGeom prst="rect">
                <a:avLst/>
              </a:prstGeom>
              <a:blipFill>
                <a:blip r:embed="rId4"/>
                <a:stretch>
                  <a:fillRect l="-1973" r="-740" b="-42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4E9EFC40-A3B7-D905-EED6-18D53472E4C4}"/>
              </a:ext>
            </a:extLst>
          </p:cNvPr>
          <p:cNvSpPr txBox="1"/>
          <p:nvPr/>
        </p:nvSpPr>
        <p:spPr>
          <a:xfrm>
            <a:off x="9140744" y="4239000"/>
            <a:ext cx="2940228" cy="1135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HMI</a:t>
            </a: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的幫助有多大 </a:t>
            </a:r>
            <a:r>
              <a:rPr lang="en-US" altLang="zh-TW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沒有顯著差異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6EDC4DC-6C94-251D-FA2A-DAD0B450EE5D}"/>
              </a:ext>
            </a:extLst>
          </p:cNvPr>
          <p:cNvGrpSpPr/>
          <p:nvPr/>
        </p:nvGrpSpPr>
        <p:grpSpPr>
          <a:xfrm>
            <a:off x="90526" y="566159"/>
            <a:ext cx="4738798" cy="581826"/>
            <a:chOff x="490111" y="766241"/>
            <a:chExt cx="4072193" cy="58182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8BF207F-EE6C-BA56-6E83-3237583B60FC}"/>
                </a:ext>
              </a:extLst>
            </p:cNvPr>
            <p:cNvSpPr/>
            <p:nvPr/>
          </p:nvSpPr>
          <p:spPr>
            <a:xfrm>
              <a:off x="490111" y="1091045"/>
              <a:ext cx="3998762" cy="2570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BC03F6F-CC0D-0E21-2C51-1BCA01F0FD19}"/>
                </a:ext>
              </a:extLst>
            </p:cNvPr>
            <p:cNvSpPr txBox="1"/>
            <p:nvPr/>
          </p:nvSpPr>
          <p:spPr>
            <a:xfrm>
              <a:off x="490111" y="766241"/>
              <a:ext cx="4072193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合作頻率和主觀體驗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-</a:t>
              </a: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給予合作 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A6F8719-63A5-018A-C358-B5B78156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172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DE166DC5-F549-95C6-71E5-7600C07556F3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2282362" y="329959"/>
            <a:ext cx="9909638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99CE2967-4E29-4AEE-5147-13784207EF52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E9CC1EF3-6045-89D4-BE2E-A783EF59B985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5F9072D7-1DDD-CFBA-6208-717841161D50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550BD9EB-F973-3BE4-0A75-EE3BFB7938AE}"/>
              </a:ext>
            </a:extLst>
          </p:cNvPr>
          <p:cNvSpPr txBox="1"/>
          <p:nvPr/>
        </p:nvSpPr>
        <p:spPr>
          <a:xfrm>
            <a:off x="129208" y="37571"/>
            <a:ext cx="215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Results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6EDC4DC-6C94-251D-FA2A-DAD0B450EE5D}"/>
              </a:ext>
            </a:extLst>
          </p:cNvPr>
          <p:cNvGrpSpPr/>
          <p:nvPr/>
        </p:nvGrpSpPr>
        <p:grpSpPr>
          <a:xfrm>
            <a:off x="90526" y="566159"/>
            <a:ext cx="4738798" cy="581826"/>
            <a:chOff x="490111" y="766241"/>
            <a:chExt cx="4072193" cy="58182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8BF207F-EE6C-BA56-6E83-3237583B60FC}"/>
                </a:ext>
              </a:extLst>
            </p:cNvPr>
            <p:cNvSpPr/>
            <p:nvPr/>
          </p:nvSpPr>
          <p:spPr>
            <a:xfrm>
              <a:off x="490111" y="1091045"/>
              <a:ext cx="3998762" cy="2570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BC03F6F-CC0D-0E21-2C51-1BCA01F0FD19}"/>
                </a:ext>
              </a:extLst>
            </p:cNvPr>
            <p:cNvSpPr txBox="1"/>
            <p:nvPr/>
          </p:nvSpPr>
          <p:spPr>
            <a:xfrm>
              <a:off x="490111" y="766241"/>
              <a:ext cx="4072193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合作頻率和主觀體驗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-</a:t>
              </a: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要求合作 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C1CB19E0-6C78-AB9F-00BF-7D2CDB3C7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767" y="1460193"/>
            <a:ext cx="9354465" cy="2994775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FCD73E1E-F2CC-8922-1D7A-33C7F001216E}"/>
              </a:ext>
            </a:extLst>
          </p:cNvPr>
          <p:cNvSpPr txBox="1"/>
          <p:nvPr/>
        </p:nvSpPr>
        <p:spPr>
          <a:xfrm>
            <a:off x="129208" y="4630592"/>
            <a:ext cx="12062792" cy="2243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在切換車道時，基線的情況下，有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94%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的駕駛員會使用擴大的距離，因為比例已經很高了所以不探討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HMI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的部分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在轉彎時，基線的情況下，有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61%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的駕駛員會使用擴大的距離。使用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ADAS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來要求合作分別有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AR:84%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、建議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:75%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、狀態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:67%</a:t>
            </a:r>
            <a:endParaRPr lang="zh-TW" alt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86884A2-44BD-465A-802D-E845DF11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4407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DE166DC5-F549-95C6-71E5-7600C07556F3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2282362" y="329959"/>
            <a:ext cx="9909638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99CE2967-4E29-4AEE-5147-13784207EF52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E9CC1EF3-6045-89D4-BE2E-A783EF59B985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5F9072D7-1DDD-CFBA-6208-717841161D50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550BD9EB-F973-3BE4-0A75-EE3BFB7938AE}"/>
              </a:ext>
            </a:extLst>
          </p:cNvPr>
          <p:cNvSpPr txBox="1"/>
          <p:nvPr/>
        </p:nvSpPr>
        <p:spPr>
          <a:xfrm>
            <a:off x="129208" y="37571"/>
            <a:ext cx="215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Results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6EDC4DC-6C94-251D-FA2A-DAD0B450EE5D}"/>
              </a:ext>
            </a:extLst>
          </p:cNvPr>
          <p:cNvGrpSpPr/>
          <p:nvPr/>
        </p:nvGrpSpPr>
        <p:grpSpPr>
          <a:xfrm>
            <a:off x="90526" y="566159"/>
            <a:ext cx="4738798" cy="581826"/>
            <a:chOff x="490111" y="766241"/>
            <a:chExt cx="4072193" cy="58182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8BF207F-EE6C-BA56-6E83-3237583B60FC}"/>
                </a:ext>
              </a:extLst>
            </p:cNvPr>
            <p:cNvSpPr/>
            <p:nvPr/>
          </p:nvSpPr>
          <p:spPr>
            <a:xfrm>
              <a:off x="490111" y="1091045"/>
              <a:ext cx="3998762" cy="2570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BC03F6F-CC0D-0E21-2C51-1BCA01F0FD19}"/>
                </a:ext>
              </a:extLst>
            </p:cNvPr>
            <p:cNvSpPr txBox="1"/>
            <p:nvPr/>
          </p:nvSpPr>
          <p:spPr>
            <a:xfrm>
              <a:off x="490111" y="766241"/>
              <a:ext cx="4072193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合作頻率和主觀體驗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-</a:t>
              </a: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要求合作 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17" name="圖片 16">
            <a:extLst>
              <a:ext uri="{FF2B5EF4-FFF2-40B4-BE49-F238E27FC236}">
                <a16:creationId xmlns:a16="http://schemas.microsoft.com/office/drawing/2014/main" id="{A22A513C-508C-2E40-3C24-939D369DA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54"/>
          <a:stretch/>
        </p:blipFill>
        <p:spPr>
          <a:xfrm>
            <a:off x="731034" y="1222986"/>
            <a:ext cx="10729926" cy="25101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592A572-E011-8843-4A29-71859007D42A}"/>
                  </a:ext>
                </a:extLst>
              </p:cNvPr>
              <p:cNvSpPr txBox="1"/>
              <p:nvPr/>
            </p:nvSpPr>
            <p:spPr>
              <a:xfrm>
                <a:off x="532278" y="3739897"/>
                <a:ext cx="11127439" cy="2435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為了評估安全性，在進入目標道時，對前車的時間間隔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(THW)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進行評估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當切換車道時，所有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HMI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的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THW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都大於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1(P&gt;0.05)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，可以被認為是安全的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在切換車道時，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AR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和建議是最能夠自然切換車道的（</a:t>
                </a:r>
                <a:r>
                  <a:rPr lang="el-GR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sz="24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F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3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,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6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2.96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；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p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=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.0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39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altLang="zh-TW" sz="24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η</m:t>
                        </m:r>
                      </m:e>
                      <m:sup>
                        <m:r>
                          <a:rPr lang="el-GR" altLang="zh-TW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0.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12 </a:t>
                </a:r>
                <a:r>
                  <a:rPr lang="zh-TW" altLang="el-GR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）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，且轉彎時，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THW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也在安全範圍內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592A572-E011-8843-4A29-71859007D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78" y="3739897"/>
                <a:ext cx="11127439" cy="2435539"/>
              </a:xfrm>
              <a:prstGeom prst="rect">
                <a:avLst/>
              </a:prstGeom>
              <a:blipFill>
                <a:blip r:embed="rId4"/>
                <a:stretch>
                  <a:fillRect l="-821" r="-110" b="-4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26A6F42B-B248-737B-8D26-7F652D50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734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DE166DC5-F549-95C6-71E5-7600C07556F3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2282362" y="329959"/>
            <a:ext cx="9909638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99CE2967-4E29-4AEE-5147-13784207EF52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E9CC1EF3-6045-89D4-BE2E-A783EF59B985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5F9072D7-1DDD-CFBA-6208-717841161D50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550BD9EB-F973-3BE4-0A75-EE3BFB7938AE}"/>
              </a:ext>
            </a:extLst>
          </p:cNvPr>
          <p:cNvSpPr txBox="1"/>
          <p:nvPr/>
        </p:nvSpPr>
        <p:spPr>
          <a:xfrm>
            <a:off x="129208" y="37571"/>
            <a:ext cx="215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Results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6EDC4DC-6C94-251D-FA2A-DAD0B450EE5D}"/>
              </a:ext>
            </a:extLst>
          </p:cNvPr>
          <p:cNvGrpSpPr/>
          <p:nvPr/>
        </p:nvGrpSpPr>
        <p:grpSpPr>
          <a:xfrm>
            <a:off x="90526" y="566159"/>
            <a:ext cx="4738798" cy="581826"/>
            <a:chOff x="490111" y="766241"/>
            <a:chExt cx="4072193" cy="58182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8BF207F-EE6C-BA56-6E83-3237583B60FC}"/>
                </a:ext>
              </a:extLst>
            </p:cNvPr>
            <p:cNvSpPr/>
            <p:nvPr/>
          </p:nvSpPr>
          <p:spPr>
            <a:xfrm>
              <a:off x="490111" y="1091045"/>
              <a:ext cx="3998762" cy="2570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BC03F6F-CC0D-0E21-2C51-1BCA01F0FD19}"/>
                </a:ext>
              </a:extLst>
            </p:cNvPr>
            <p:cNvSpPr txBox="1"/>
            <p:nvPr/>
          </p:nvSpPr>
          <p:spPr>
            <a:xfrm>
              <a:off x="490111" y="766241"/>
              <a:ext cx="4072193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合作頻率和主觀體驗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-</a:t>
              </a: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要求合作 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592A572-E011-8843-4A29-71859007D42A}"/>
                  </a:ext>
                </a:extLst>
              </p:cNvPr>
              <p:cNvSpPr txBox="1"/>
              <p:nvPr/>
            </p:nvSpPr>
            <p:spPr>
              <a:xfrm>
                <a:off x="532277" y="3676560"/>
                <a:ext cx="11127439" cy="301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zh-TW" altLang="en-US" sz="2400" u="sng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在每次模擬完後，參與者會被要求評估合作夥伴的合作程度</a:t>
                </a:r>
                <a:endParaRPr lang="en-US" altLang="zh-TW" sz="2400" u="sng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以要求合作的角度比較，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AR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比基線更合作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sz="24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F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3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,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4</m:t>
                        </m:r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8</m:t>
                        </m:r>
                      </m:sub>
                    </m:sSub>
                  </m:oMath>
                </a14:m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5.73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; p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=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.0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02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altLang="zh-TW" sz="24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η</m:t>
                        </m:r>
                      </m:e>
                      <m:sup>
                        <m:r>
                          <a:rPr lang="el-GR" altLang="zh-TW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0.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26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 左轉和切換車道沒有顯著差異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(P&gt;0.05)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以要求合作的角度比較三種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HMI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的幫助，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AR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是最有幫助的，其次是建議、狀況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sz="24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F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2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,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3</m:t>
                        </m:r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4</m:t>
                        </m:r>
                      </m:sub>
                    </m:sSub>
                  </m:oMath>
                </a14:m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13.67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; p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&lt;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.0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0</a:t>
                </a:r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altLang="zh-TW" sz="2400" dirty="0">
                            <a:latin typeface="Microsoft YaHei UI" panose="020B0503020204020204" pitchFamily="34" charset="-122"/>
                            <a:ea typeface="Microsoft YaHei UI" panose="020B0503020204020204" pitchFamily="34" charset="-122"/>
                          </a:rPr>
                          <m:t>η</m:t>
                        </m:r>
                      </m:e>
                      <m:sup>
                        <m:r>
                          <a:rPr lang="el-GR" altLang="zh-TW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= 0.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45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，左轉和切換車道沒有顯著差異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(P&gt;0.05)</a:t>
                </a: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592A572-E011-8843-4A29-71859007D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77" y="3676560"/>
                <a:ext cx="11127439" cy="3011722"/>
              </a:xfrm>
              <a:prstGeom prst="rect">
                <a:avLst/>
              </a:prstGeom>
              <a:blipFill>
                <a:blip r:embed="rId3"/>
                <a:stretch>
                  <a:fillRect l="-821" r="-3560" b="-30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F4EEFF7A-E68C-C051-BFB6-9DB4B445CE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4"/>
          <a:stretch/>
        </p:blipFill>
        <p:spPr>
          <a:xfrm>
            <a:off x="731034" y="1222986"/>
            <a:ext cx="10729926" cy="2510134"/>
          </a:xfrm>
          <a:prstGeom prst="rect">
            <a:avLst/>
          </a:prstGeom>
        </p:spPr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9A22ACA-D6FA-BA05-6065-EEF8FE6D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783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9E39EAAE-FD91-3201-92FC-CCFB2B832BBE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2994095" y="329959"/>
            <a:ext cx="9197905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BAD1CDC9-411B-B082-103B-403679E4E2C7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AD367CF7-B921-768F-D364-F922F30C41E5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B7DD75B2-4809-2ED5-C86B-536AEE81158C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169CA84D-FD3B-6023-BDE3-DFCBE14B64DD}"/>
              </a:ext>
            </a:extLst>
          </p:cNvPr>
          <p:cNvSpPr txBox="1"/>
          <p:nvPr/>
        </p:nvSpPr>
        <p:spPr>
          <a:xfrm>
            <a:off x="129208" y="37571"/>
            <a:ext cx="2864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Discussion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20AAEFA-8676-AD14-57C9-EB0359CB6C7A}"/>
              </a:ext>
            </a:extLst>
          </p:cNvPr>
          <p:cNvSpPr txBox="1"/>
          <p:nvPr/>
        </p:nvSpPr>
        <p:spPr>
          <a:xfrm>
            <a:off x="609600" y="1147042"/>
            <a:ext cx="8584401" cy="1689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使用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ADAS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進行合作駕駛，總體上被認為是簡單和安全的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在切換車道的情況下，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AR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提高了感知的安全性並降低了難度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在轉彎時，任何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HMI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的感知安全性和難度都沒有提高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C1333D4-EEED-9171-7F8B-012492606B60}"/>
              </a:ext>
            </a:extLst>
          </p:cNvPr>
          <p:cNvSpPr txBox="1"/>
          <p:nvPr/>
        </p:nvSpPr>
        <p:spPr>
          <a:xfrm>
            <a:off x="300130" y="3240200"/>
            <a:ext cx="10917836" cy="279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在實驗中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630238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在切換車道的情況下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17563" lvl="1">
              <a:lnSpc>
                <a:spcPct val="150000"/>
              </a:lnSpc>
            </a:pP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當收到合作請求時，誰是要求合作的人並不明顯，因為會被樹木擋住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630238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在轉彎的情況下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817563" lvl="1">
              <a:lnSpc>
                <a:spcPct val="150000"/>
              </a:lnSpc>
            </a:pPr>
            <a:r>
              <a:rPr lang="zh-TW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當收到合作情求時，視線不受阻擾，可以明確知道要求合作的是誰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548D657-713C-7BDA-F649-971E6D0B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48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F3073B90-F411-A094-5151-B7A81CE0E598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3399270" y="329959"/>
            <a:ext cx="8792730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0FC59F5C-67EC-529D-9A24-1467A3141EDD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74AF2273-1767-D01A-327E-CA718281C8E0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8AFFB369-19D8-70A1-CCAD-1217CA611EA9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77AAA53F-AF28-A992-8CF9-DC7BC1B62600}"/>
              </a:ext>
            </a:extLst>
          </p:cNvPr>
          <p:cNvSpPr txBox="1"/>
          <p:nvPr/>
        </p:nvSpPr>
        <p:spPr>
          <a:xfrm>
            <a:off x="129208" y="37571"/>
            <a:ext cx="3270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Introduction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4A397E0-797E-09A7-0A24-44325D964B3B}"/>
              </a:ext>
            </a:extLst>
          </p:cNvPr>
          <p:cNvSpPr txBox="1"/>
          <p:nvPr/>
        </p:nvSpPr>
        <p:spPr>
          <a:xfrm>
            <a:off x="334248" y="1296177"/>
            <a:ext cx="1152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在現今的交通中，車輛的增多而容易造成交通堵塞，因此</a:t>
            </a:r>
            <a:r>
              <a:rPr lang="zh-TW" altLang="en-US" sz="2400" u="sng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高效的駕駛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就變得更重要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C79000B8-45A0-010A-EC03-7CD1E8E822D9}"/>
              </a:ext>
            </a:extLst>
          </p:cNvPr>
          <p:cNvGrpSpPr/>
          <p:nvPr/>
        </p:nvGrpSpPr>
        <p:grpSpPr>
          <a:xfrm>
            <a:off x="1080875" y="2005793"/>
            <a:ext cx="8921753" cy="1831536"/>
            <a:chOff x="1080875" y="1763719"/>
            <a:chExt cx="8921753" cy="1831536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0BD5913-3990-D78B-4789-3E0E61A9F34F}"/>
                </a:ext>
              </a:extLst>
            </p:cNvPr>
            <p:cNvSpPr/>
            <p:nvPr/>
          </p:nvSpPr>
          <p:spPr>
            <a:xfrm>
              <a:off x="1080875" y="1763719"/>
              <a:ext cx="8921753" cy="1831536"/>
            </a:xfrm>
            <a:prstGeom prst="rect">
              <a:avLst/>
            </a:prstGeom>
            <a:solidFill>
              <a:srgbClr val="DAE3F3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C13CFF67-E7B2-7C90-FEB6-C3B0C0515178}"/>
                </a:ext>
              </a:extLst>
            </p:cNvPr>
            <p:cNvGrpSpPr/>
            <p:nvPr/>
          </p:nvGrpSpPr>
          <p:grpSpPr>
            <a:xfrm>
              <a:off x="1277443" y="1834576"/>
              <a:ext cx="8528617" cy="1689822"/>
              <a:chOff x="612843" y="1809771"/>
              <a:chExt cx="8528617" cy="1689822"/>
            </a:xfrm>
          </p:grpSpPr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81B81241-C009-DBAA-6626-EA78AF82BD46}"/>
                  </a:ext>
                </a:extLst>
              </p:cNvPr>
              <p:cNvSpPr txBox="1"/>
              <p:nvPr/>
            </p:nvSpPr>
            <p:spPr>
              <a:xfrm>
                <a:off x="612843" y="1947525"/>
                <a:ext cx="1723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高效的駕駛</a:t>
                </a:r>
              </a:p>
            </p:txBody>
          </p: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35BD20F-790A-0E76-611B-955B9715245B}"/>
                  </a:ext>
                </a:extLst>
              </p:cNvPr>
              <p:cNvSpPr txBox="1"/>
              <p:nvPr/>
            </p:nvSpPr>
            <p:spPr>
              <a:xfrm>
                <a:off x="2336392" y="1809771"/>
                <a:ext cx="6805068" cy="1689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Calibri" panose="020F0502020204030204" pitchFamily="34" charset="0"/>
                  <a:buChar char="→"/>
                </a:pP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與其他的道路駕駛員進行合作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Calibri" panose="020F0502020204030204" pitchFamily="34" charset="0"/>
                  <a:buChar char="→"/>
                </a:pP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以共同完成一個駕駛動作 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(ex. 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左轉、切換車道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Calibri" panose="020F0502020204030204" pitchFamily="34" charset="0"/>
                  <a:buChar char="→"/>
                </a:pP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可利用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V2X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技術來達到與其他駕駛員的合作</a:t>
                </a:r>
              </a:p>
            </p:txBody>
          </p:sp>
        </p:grp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4EC6B14-5205-0B36-7AB3-AEC7BA7D2414}"/>
              </a:ext>
            </a:extLst>
          </p:cNvPr>
          <p:cNvSpPr txBox="1"/>
          <p:nvPr/>
        </p:nvSpPr>
        <p:spPr>
          <a:xfrm>
            <a:off x="334248" y="4330254"/>
            <a:ext cx="11523504" cy="1135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最近發展</a:t>
            </a:r>
            <a:r>
              <a:rPr lang="en-US" altLang="zh-TW" sz="2400" u="sng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ADAS(</a:t>
            </a:r>
            <a:r>
              <a:rPr lang="zh-TW" altLang="zh-TW" sz="2400" u="sng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高級輔助駕駛系統</a:t>
            </a:r>
            <a:r>
              <a:rPr lang="en-US" altLang="zh-TW" sz="2400" u="sng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來執行合作駕駛，而其中有項技術稱集體感知來達到駕駛合作，此技術有助於減少駕駛員的壓力，提高安全性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C00B622F-E7B0-75D0-52E9-5B272D5803A4}"/>
              </a:ext>
            </a:extLst>
          </p:cNvPr>
          <p:cNvGrpSpPr/>
          <p:nvPr/>
        </p:nvGrpSpPr>
        <p:grpSpPr>
          <a:xfrm>
            <a:off x="1080875" y="5532975"/>
            <a:ext cx="10776877" cy="693867"/>
            <a:chOff x="1080875" y="4864873"/>
            <a:chExt cx="10776877" cy="69386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D84F049-F70D-39FE-BA9E-D87FB5CBEF46}"/>
                </a:ext>
              </a:extLst>
            </p:cNvPr>
            <p:cNvSpPr/>
            <p:nvPr/>
          </p:nvSpPr>
          <p:spPr>
            <a:xfrm>
              <a:off x="1080875" y="4864873"/>
              <a:ext cx="10776877" cy="693867"/>
            </a:xfrm>
            <a:prstGeom prst="rect">
              <a:avLst/>
            </a:prstGeom>
            <a:solidFill>
              <a:srgbClr val="DAE3F3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03314D2-8ACA-2CEB-C83A-8952F4F8EC83}"/>
                </a:ext>
              </a:extLst>
            </p:cNvPr>
            <p:cNvSpPr txBox="1"/>
            <p:nvPr/>
          </p:nvSpPr>
          <p:spPr>
            <a:xfrm>
              <a:off x="1080875" y="4920893"/>
              <a:ext cx="10776877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集體感知 </a:t>
              </a:r>
              <a:r>
                <a: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(collective perception) : </a:t>
              </a:r>
              <a:r>
                <a:rPr lang="zh-TW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透過</a:t>
              </a:r>
              <a:r>
                <a: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V2X</a:t>
              </a:r>
              <a:r>
                <a:rPr lang="zh-TW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來傳達目前的狀態</a:t>
              </a:r>
              <a:r>
                <a: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(ex.</a:t>
              </a:r>
              <a:r>
                <a:rPr lang="zh-TW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位置、速度</a:t>
              </a:r>
              <a:r>
                <a: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</p:txBody>
        </p:sp>
      </p:grp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265BBDE-631C-598B-D27C-0374F382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35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E68F8D06-2681-0635-7502-CE70DB939172}"/>
              </a:ext>
            </a:extLst>
          </p:cNvPr>
          <p:cNvCxnSpPr/>
          <p:nvPr/>
        </p:nvCxnSpPr>
        <p:spPr>
          <a:xfrm>
            <a:off x="0" y="353961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B5024048-E899-738D-A384-F9AC3BEE238C}"/>
              </a:ext>
            </a:extLst>
          </p:cNvPr>
          <p:cNvCxnSpPr/>
          <p:nvPr/>
        </p:nvCxnSpPr>
        <p:spPr>
          <a:xfrm>
            <a:off x="0" y="6504039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群組 5">
            <a:extLst>
              <a:ext uri="{FF2B5EF4-FFF2-40B4-BE49-F238E27FC236}">
                <a16:creationId xmlns:a16="http://schemas.microsoft.com/office/drawing/2014/main" id="{5990C311-F3F2-0FF7-B3B6-9106BDE45369}"/>
              </a:ext>
            </a:extLst>
          </p:cNvPr>
          <p:cNvGrpSpPr/>
          <p:nvPr/>
        </p:nvGrpSpPr>
        <p:grpSpPr>
          <a:xfrm>
            <a:off x="487017" y="144554"/>
            <a:ext cx="775252" cy="425591"/>
            <a:chOff x="487017" y="144554"/>
            <a:chExt cx="775252" cy="425591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F50EB2C2-F35A-27CC-4800-47CE3B24099B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DE472408-7433-32DC-5773-918C227F5764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AC400D87-2A3B-6070-B5A9-E1A16BA787CD}"/>
              </a:ext>
            </a:extLst>
          </p:cNvPr>
          <p:cNvGrpSpPr/>
          <p:nvPr/>
        </p:nvGrpSpPr>
        <p:grpSpPr>
          <a:xfrm>
            <a:off x="11097044" y="6294632"/>
            <a:ext cx="763654" cy="418815"/>
            <a:chOff x="11097044" y="6294632"/>
            <a:chExt cx="763654" cy="418815"/>
          </a:xfrm>
        </p:grpSpPr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AD51AA17-B450-EC24-67DB-00602060FF52}"/>
                </a:ext>
              </a:extLst>
            </p:cNvPr>
            <p:cNvSpPr/>
            <p:nvPr/>
          </p:nvSpPr>
          <p:spPr>
            <a:xfrm rot="16200000">
              <a:off x="11507174" y="6359922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940E4B52-8041-07DD-2156-994546DE577E}"/>
                </a:ext>
              </a:extLst>
            </p:cNvPr>
            <p:cNvSpPr/>
            <p:nvPr/>
          </p:nvSpPr>
          <p:spPr>
            <a:xfrm rot="16200000">
              <a:off x="11031755" y="6359921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1ADF805-520A-A212-BBAF-DE1996EA5B78}"/>
              </a:ext>
            </a:extLst>
          </p:cNvPr>
          <p:cNvSpPr txBox="1"/>
          <p:nvPr/>
        </p:nvSpPr>
        <p:spPr>
          <a:xfrm>
            <a:off x="217000" y="3015713"/>
            <a:ext cx="11757999" cy="82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 you</a:t>
            </a:r>
            <a:endParaRPr lang="zh-TW" alt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71EA6B7-C047-784D-0257-726A0F2E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48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FCDCCB6F-D67A-E180-0761-CF8D58B0D4EE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3399270" y="329959"/>
            <a:ext cx="8792730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DE5DB640-A3BB-19F9-0AB3-9C72E84EF916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FC2A9C49-E475-BA0F-4F1C-1B56DCCD9E38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7B91EBFC-CB65-558E-2D54-152E122E6DAC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291948BB-A763-E5E9-DA43-6248EA3CCCAD}"/>
              </a:ext>
            </a:extLst>
          </p:cNvPr>
          <p:cNvSpPr txBox="1"/>
          <p:nvPr/>
        </p:nvSpPr>
        <p:spPr>
          <a:xfrm>
            <a:off x="129208" y="37571"/>
            <a:ext cx="3270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Introduction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9357683-D576-6DCA-02AC-D0CC515D65EB}"/>
              </a:ext>
            </a:extLst>
          </p:cNvPr>
          <p:cNvSpPr txBox="1"/>
          <p:nvPr/>
        </p:nvSpPr>
        <p:spPr>
          <a:xfrm>
            <a:off x="334248" y="1296177"/>
            <a:ext cx="11523504" cy="1135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ADAS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為新技術，駕駛員必須充分了解技術，並提高對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ADAS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的信任度、可理解性及依賴性，否則系統無法呈現出最佳效果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D8AA4B9-73FC-1FBB-0F89-4423A006C6A2}"/>
              </a:ext>
            </a:extLst>
          </p:cNvPr>
          <p:cNvSpPr txBox="1"/>
          <p:nvPr/>
        </p:nvSpPr>
        <p:spPr>
          <a:xfrm>
            <a:off x="334248" y="2537920"/>
            <a:ext cx="11523504" cy="1135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目前如果駕駛員想要變換車道或是轉彎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未有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ADAS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，會透過燈光的閃爍或是減速來告知其他車輛，但是這很容易造成誤解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99D0E18-ED48-E296-23FB-B59EE0DEB6CF}"/>
              </a:ext>
            </a:extLst>
          </p:cNvPr>
          <p:cNvSpPr txBox="1"/>
          <p:nvPr/>
        </p:nvSpPr>
        <p:spPr>
          <a:xfrm>
            <a:off x="334248" y="3779663"/>
            <a:ext cx="11523504" cy="1135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ADAS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是個很好的技術，如果再將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HMI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的技術加入，這樣在與其他駕駛員進行合作的同時，不會讓駕駛者承擔過多的資訊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6A75C21-31FC-E514-F4E2-51DB6365A621}"/>
              </a:ext>
            </a:extLst>
          </p:cNvPr>
          <p:cNvSpPr txBox="1"/>
          <p:nvPr/>
        </p:nvSpPr>
        <p:spPr>
          <a:xfrm>
            <a:off x="334248" y="5021406"/>
            <a:ext cx="11523504" cy="1135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所以在駕駛員合作的過程中，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HMI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要呈現怎樣的資訊、如何透過提供的資訊來支持合作成為重要的問題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F2774A64-BA95-56F0-37D5-50DF7901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6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4F98AF4F-AA2E-BB93-15D0-C2FB6FA2E4CE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5568518" y="329959"/>
            <a:ext cx="6623482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3C7EF23D-573D-DFA8-5CD9-C7F21E69B8F7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E434BC87-9E4A-F870-815F-3473FCA776B0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74203C4-1B91-538D-95A7-A14038456A00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E7F270A2-613F-5A6B-B284-2DA115733F9B}"/>
              </a:ext>
            </a:extLst>
          </p:cNvPr>
          <p:cNvSpPr txBox="1"/>
          <p:nvPr/>
        </p:nvSpPr>
        <p:spPr>
          <a:xfrm>
            <a:off x="129208" y="37571"/>
            <a:ext cx="5439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1-1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Cooperation in traffic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0E37577B-B315-1EE6-4DEB-C6DDD07A6FD4}"/>
              </a:ext>
            </a:extLst>
          </p:cNvPr>
          <p:cNvGrpSpPr/>
          <p:nvPr/>
        </p:nvGrpSpPr>
        <p:grpSpPr>
          <a:xfrm>
            <a:off x="490111" y="568121"/>
            <a:ext cx="3998762" cy="581826"/>
            <a:chOff x="490111" y="766241"/>
            <a:chExt cx="3998762" cy="58182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647076A-384E-945E-CAD4-9498B09F7058}"/>
                </a:ext>
              </a:extLst>
            </p:cNvPr>
            <p:cNvSpPr/>
            <p:nvPr/>
          </p:nvSpPr>
          <p:spPr>
            <a:xfrm>
              <a:off x="490111" y="1091045"/>
              <a:ext cx="3998762" cy="2570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A0C3D80C-E4E1-2098-DE27-6361232B9629}"/>
                </a:ext>
              </a:extLst>
            </p:cNvPr>
            <p:cNvSpPr txBox="1"/>
            <p:nvPr/>
          </p:nvSpPr>
          <p:spPr>
            <a:xfrm>
              <a:off x="490111" y="766241"/>
              <a:ext cx="3998762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進行合作的過程可分為以下 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59F3E3B9-4610-C5E2-FF4C-044057A1B179}"/>
              </a:ext>
            </a:extLst>
          </p:cNvPr>
          <p:cNvGrpSpPr/>
          <p:nvPr/>
        </p:nvGrpSpPr>
        <p:grpSpPr>
          <a:xfrm>
            <a:off x="102259" y="2407646"/>
            <a:ext cx="3592803" cy="933644"/>
            <a:chOff x="452779" y="2575286"/>
            <a:chExt cx="3592803" cy="933644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C177009-6170-CB61-3AB9-3DD45526D7C0}"/>
                </a:ext>
              </a:extLst>
            </p:cNvPr>
            <p:cNvSpPr txBox="1"/>
            <p:nvPr/>
          </p:nvSpPr>
          <p:spPr>
            <a:xfrm>
              <a:off x="452779" y="2687203"/>
              <a:ext cx="725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第二階段</a:t>
              </a:r>
            </a:p>
          </p:txBody>
        </p:sp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5D03731F-B18F-4498-DB50-070DDACBCD5E}"/>
                </a:ext>
              </a:extLst>
            </p:cNvPr>
            <p:cNvGrpSpPr/>
            <p:nvPr/>
          </p:nvGrpSpPr>
          <p:grpSpPr>
            <a:xfrm>
              <a:off x="1201584" y="2575286"/>
              <a:ext cx="2843998" cy="933644"/>
              <a:chOff x="1641853" y="2638399"/>
              <a:chExt cx="2843998" cy="933644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A1E3B79-9EDA-555C-EA5D-A8E416F8EFDC}"/>
                  </a:ext>
                </a:extLst>
              </p:cNvPr>
              <p:cNvSpPr/>
              <p:nvPr/>
            </p:nvSpPr>
            <p:spPr>
              <a:xfrm>
                <a:off x="1641853" y="2638399"/>
                <a:ext cx="2843998" cy="933644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6A207DDF-C8AD-03BE-F1FF-E359E0984198}"/>
                  </a:ext>
                </a:extLst>
              </p:cNvPr>
              <p:cNvSpPr txBox="1"/>
              <p:nvPr/>
            </p:nvSpPr>
            <p:spPr>
              <a:xfrm>
                <a:off x="1661417" y="2689723"/>
                <a:ext cx="280487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Partner selection</a:t>
                </a:r>
              </a:p>
              <a:p>
                <a:pPr algn="ctr"/>
                <a:r>
                  <a:rPr lang="zh-TW" alt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選擇夥伴</a:t>
                </a:r>
              </a:p>
            </p:txBody>
          </p:sp>
        </p:grpSp>
      </p:grp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2DE79888-BDCC-2864-02D3-D948836FE5EC}"/>
              </a:ext>
            </a:extLst>
          </p:cNvPr>
          <p:cNvSpPr txBox="1"/>
          <p:nvPr/>
        </p:nvSpPr>
        <p:spPr>
          <a:xfrm>
            <a:off x="3761374" y="1614746"/>
            <a:ext cx="855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當接近情況時，要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要求合作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的駕駛員感知到情況和潛在合作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5F699B0-2902-723B-4A99-4964C4F9E4EA}"/>
              </a:ext>
            </a:extLst>
          </p:cNvPr>
          <p:cNvSpPr txBox="1"/>
          <p:nvPr/>
        </p:nvSpPr>
        <p:spPr>
          <a:xfrm>
            <a:off x="3761374" y="2427231"/>
            <a:ext cx="821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在主幹道上，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給予合作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的駕駛員接近時，與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要求合作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的駕駛員協調，並選擇其中一個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給予合作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的駕駛員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6F8F5D6-8762-AA44-1051-20FB6E10D667}"/>
              </a:ext>
            </a:extLst>
          </p:cNvPr>
          <p:cNvSpPr txBox="1"/>
          <p:nvPr/>
        </p:nvSpPr>
        <p:spPr>
          <a:xfrm>
            <a:off x="3761374" y="3674558"/>
            <a:ext cx="769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給予合作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的駕駛員提供合作，並為行動進行準備工作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F81DE7DB-FB7A-858F-48A7-899367C5DE13}"/>
              </a:ext>
            </a:extLst>
          </p:cNvPr>
          <p:cNvSpPr txBox="1"/>
          <p:nvPr/>
        </p:nvSpPr>
        <p:spPr>
          <a:xfrm>
            <a:off x="3761374" y="4758682"/>
            <a:ext cx="841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準備工作完成後，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要求合作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的駕駛員可進行預定的駕駛操作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4838474-668D-6D5A-A952-AE7399178352}"/>
              </a:ext>
            </a:extLst>
          </p:cNvPr>
          <p:cNvSpPr txBox="1"/>
          <p:nvPr/>
        </p:nvSpPr>
        <p:spPr>
          <a:xfrm>
            <a:off x="3761374" y="5874949"/>
            <a:ext cx="716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完成操作後，駕駛員可根據道路狀況去調整車速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</a:t>
            </a:r>
            <a:endParaRPr lang="zh-TW" altLang="en-US" sz="2400" dirty="0"/>
          </a:p>
        </p:txBody>
      </p: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99DAC313-37BE-AFC5-DCE7-7FD9AF0BC20F}"/>
              </a:ext>
            </a:extLst>
          </p:cNvPr>
          <p:cNvGrpSpPr/>
          <p:nvPr/>
        </p:nvGrpSpPr>
        <p:grpSpPr>
          <a:xfrm>
            <a:off x="102259" y="1330557"/>
            <a:ext cx="3592803" cy="933644"/>
            <a:chOff x="452779" y="1498197"/>
            <a:chExt cx="3592803" cy="933644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B363318-9CA5-FE53-5E6E-FCD7A7D46E79}"/>
                </a:ext>
              </a:extLst>
            </p:cNvPr>
            <p:cNvSpPr txBox="1"/>
            <p:nvPr/>
          </p:nvSpPr>
          <p:spPr>
            <a:xfrm>
              <a:off x="452779" y="1642032"/>
              <a:ext cx="725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第一階段</a:t>
              </a:r>
            </a:p>
          </p:txBody>
        </p:sp>
        <p:grpSp>
          <p:nvGrpSpPr>
            <p:cNvPr id="48" name="群組 47">
              <a:extLst>
                <a:ext uri="{FF2B5EF4-FFF2-40B4-BE49-F238E27FC236}">
                  <a16:creationId xmlns:a16="http://schemas.microsoft.com/office/drawing/2014/main" id="{7AE8B146-F62A-04C8-E5CB-3EB6F627BE31}"/>
                </a:ext>
              </a:extLst>
            </p:cNvPr>
            <p:cNvGrpSpPr/>
            <p:nvPr/>
          </p:nvGrpSpPr>
          <p:grpSpPr>
            <a:xfrm>
              <a:off x="1201584" y="1498197"/>
              <a:ext cx="2843998" cy="933644"/>
              <a:chOff x="1644875" y="1526411"/>
              <a:chExt cx="2843998" cy="933644"/>
            </a:xfrm>
          </p:grpSpPr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CFC0CDB-B2F7-EFB8-781D-04041D30A34B}"/>
                  </a:ext>
                </a:extLst>
              </p:cNvPr>
              <p:cNvSpPr txBox="1"/>
              <p:nvPr/>
            </p:nvSpPr>
            <p:spPr>
              <a:xfrm>
                <a:off x="2043388" y="1577735"/>
                <a:ext cx="20469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Recognition</a:t>
                </a:r>
              </a:p>
              <a:p>
                <a:pPr algn="ctr"/>
                <a:r>
                  <a:rPr lang="zh-TW" alt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識別</a:t>
                </a:r>
                <a:endPara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CA62838D-A3C2-D28B-15BB-3ED9DD977FBE}"/>
                  </a:ext>
                </a:extLst>
              </p:cNvPr>
              <p:cNvSpPr/>
              <p:nvPr/>
            </p:nvSpPr>
            <p:spPr>
              <a:xfrm>
                <a:off x="1644875" y="1526411"/>
                <a:ext cx="2843998" cy="933644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93F22391-78F9-A326-2F3D-7D76F6606EFE}"/>
              </a:ext>
            </a:extLst>
          </p:cNvPr>
          <p:cNvGrpSpPr/>
          <p:nvPr/>
        </p:nvGrpSpPr>
        <p:grpSpPr>
          <a:xfrm>
            <a:off x="102259" y="3484735"/>
            <a:ext cx="3592803" cy="933644"/>
            <a:chOff x="452779" y="3652375"/>
            <a:chExt cx="3592803" cy="933644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A6E1FD65-CC85-EE8F-DB87-15F248819877}"/>
                </a:ext>
              </a:extLst>
            </p:cNvPr>
            <p:cNvSpPr txBox="1"/>
            <p:nvPr/>
          </p:nvSpPr>
          <p:spPr>
            <a:xfrm>
              <a:off x="452779" y="3796031"/>
              <a:ext cx="702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第三階段</a:t>
              </a:r>
            </a:p>
          </p:txBody>
        </p:sp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A903554B-F370-C0E9-2EDA-7D6B9AEAFDC9}"/>
                </a:ext>
              </a:extLst>
            </p:cNvPr>
            <p:cNvGrpSpPr/>
            <p:nvPr/>
          </p:nvGrpSpPr>
          <p:grpSpPr>
            <a:xfrm>
              <a:off x="1201584" y="3652375"/>
              <a:ext cx="2843998" cy="933644"/>
              <a:chOff x="1635871" y="3738079"/>
              <a:chExt cx="2843998" cy="933644"/>
            </a:xfrm>
          </p:grpSpPr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AED48F87-8128-CBEA-0DC2-9C3F69C28F9C}"/>
                  </a:ext>
                </a:extLst>
              </p:cNvPr>
              <p:cNvSpPr txBox="1"/>
              <p:nvPr/>
            </p:nvSpPr>
            <p:spPr>
              <a:xfrm>
                <a:off x="2056762" y="3789403"/>
                <a:ext cx="200221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Preparation</a:t>
                </a:r>
              </a:p>
              <a:p>
                <a:pPr algn="ctr"/>
                <a:r>
                  <a:rPr lang="zh-TW" alt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準備工作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7EA4F08F-A206-0750-8A4C-1352D6A470A4}"/>
                  </a:ext>
                </a:extLst>
              </p:cNvPr>
              <p:cNvSpPr/>
              <p:nvPr/>
            </p:nvSpPr>
            <p:spPr>
              <a:xfrm>
                <a:off x="1635871" y="3738079"/>
                <a:ext cx="2843998" cy="933644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4C6D2EB9-2F58-442E-F9F9-182A59A602C6}"/>
              </a:ext>
            </a:extLst>
          </p:cNvPr>
          <p:cNvGrpSpPr/>
          <p:nvPr/>
        </p:nvGrpSpPr>
        <p:grpSpPr>
          <a:xfrm>
            <a:off x="113448" y="4561824"/>
            <a:ext cx="3581614" cy="933644"/>
            <a:chOff x="463968" y="4729464"/>
            <a:chExt cx="3581614" cy="933644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846E11DC-C874-55F0-6C8B-83EDF6C6DB53}"/>
                </a:ext>
              </a:extLst>
            </p:cNvPr>
            <p:cNvSpPr txBox="1"/>
            <p:nvPr/>
          </p:nvSpPr>
          <p:spPr>
            <a:xfrm>
              <a:off x="463968" y="4833988"/>
              <a:ext cx="702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第四階段</a:t>
              </a:r>
            </a:p>
          </p:txBody>
        </p: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D5CD665C-8804-23EB-FCC7-411ABE6CD619}"/>
                </a:ext>
              </a:extLst>
            </p:cNvPr>
            <p:cNvGrpSpPr/>
            <p:nvPr/>
          </p:nvGrpSpPr>
          <p:grpSpPr>
            <a:xfrm>
              <a:off x="1201584" y="4729464"/>
              <a:ext cx="2843998" cy="933644"/>
              <a:chOff x="1635871" y="4786145"/>
              <a:chExt cx="2843998" cy="933644"/>
            </a:xfrm>
          </p:grpSpPr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2B7F7A3E-6502-553D-6C39-560E14000A6A}"/>
                  </a:ext>
                </a:extLst>
              </p:cNvPr>
              <p:cNvSpPr txBox="1"/>
              <p:nvPr/>
            </p:nvSpPr>
            <p:spPr>
              <a:xfrm>
                <a:off x="2211612" y="4837469"/>
                <a:ext cx="169251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Execution</a:t>
                </a:r>
              </a:p>
              <a:p>
                <a:pPr algn="ctr"/>
                <a:r>
                  <a:rPr lang="zh-TW" alt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執行</a:t>
                </a: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3B0B9973-9093-D659-CB39-B0BC1CE780B1}"/>
                  </a:ext>
                </a:extLst>
              </p:cNvPr>
              <p:cNvSpPr/>
              <p:nvPr/>
            </p:nvSpPr>
            <p:spPr>
              <a:xfrm>
                <a:off x="1635871" y="4786145"/>
                <a:ext cx="2843998" cy="933644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6ADB7BCA-876F-02D0-82E5-3E7DAF1AFCE7}"/>
              </a:ext>
            </a:extLst>
          </p:cNvPr>
          <p:cNvGrpSpPr/>
          <p:nvPr/>
        </p:nvGrpSpPr>
        <p:grpSpPr>
          <a:xfrm>
            <a:off x="106940" y="5638915"/>
            <a:ext cx="3588122" cy="933644"/>
            <a:chOff x="457460" y="5806555"/>
            <a:chExt cx="3588122" cy="933644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AB8A59E1-A92C-9495-D63C-C958AE21B369}"/>
                </a:ext>
              </a:extLst>
            </p:cNvPr>
            <p:cNvSpPr txBox="1"/>
            <p:nvPr/>
          </p:nvSpPr>
          <p:spPr>
            <a:xfrm>
              <a:off x="457460" y="5950211"/>
              <a:ext cx="698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第五階段</a:t>
              </a:r>
            </a:p>
          </p:txBody>
        </p: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4F9027F0-23C0-B01F-9AAB-B0621B3B0C05}"/>
                </a:ext>
              </a:extLst>
            </p:cNvPr>
            <p:cNvGrpSpPr/>
            <p:nvPr/>
          </p:nvGrpSpPr>
          <p:grpSpPr>
            <a:xfrm>
              <a:off x="1201584" y="5806555"/>
              <a:ext cx="2843998" cy="933644"/>
              <a:chOff x="1613704" y="5834769"/>
              <a:chExt cx="2843998" cy="933644"/>
            </a:xfrm>
          </p:grpSpPr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C825135D-18E4-5DBA-6F8C-40E2C632771B}"/>
                  </a:ext>
                </a:extLst>
              </p:cNvPr>
              <p:cNvSpPr txBox="1"/>
              <p:nvPr/>
            </p:nvSpPr>
            <p:spPr>
              <a:xfrm>
                <a:off x="2039276" y="5886093"/>
                <a:ext cx="19928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Completion</a:t>
                </a:r>
              </a:p>
              <a:p>
                <a:pPr algn="ctr"/>
                <a:r>
                  <a:rPr lang="zh-TW" alt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完成</a:t>
                </a: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1EC25FC7-BAF0-EA23-022D-FE26D2460DCE}"/>
                  </a:ext>
                </a:extLst>
              </p:cNvPr>
              <p:cNvSpPr/>
              <p:nvPr/>
            </p:nvSpPr>
            <p:spPr>
              <a:xfrm>
                <a:off x="1613704" y="5834769"/>
                <a:ext cx="2843998" cy="933644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9CD6583-B617-E35A-5392-9A8B6270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72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91252EED-3820-090A-3D91-DED87B256E5F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5568518" y="329959"/>
            <a:ext cx="6623482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814E37EB-E402-C9BE-8C15-6B101915D35D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0E8D2589-3227-0903-DD81-AAC4DE3EA08A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9649C7C7-1680-CFE1-2168-E5FF8860AC57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60038E1E-053A-9C28-BF46-9C232255B2F8}"/>
              </a:ext>
            </a:extLst>
          </p:cNvPr>
          <p:cNvSpPr txBox="1"/>
          <p:nvPr/>
        </p:nvSpPr>
        <p:spPr>
          <a:xfrm>
            <a:off x="129208" y="37571"/>
            <a:ext cx="5439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1-1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Cooperation in traffic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6D02C43-9BA9-4635-AD36-2B23D1C49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075" b="9419"/>
          <a:stretch/>
        </p:blipFill>
        <p:spPr>
          <a:xfrm>
            <a:off x="715949" y="1582351"/>
            <a:ext cx="4586937" cy="22663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E266BBC-1BBE-D3F5-EA35-E42A5C920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2" b="9419"/>
          <a:stretch/>
        </p:blipFill>
        <p:spPr>
          <a:xfrm>
            <a:off x="715949" y="4345007"/>
            <a:ext cx="4586937" cy="234164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1209148F-7D81-953B-FE69-92E6B6C74980}"/>
              </a:ext>
            </a:extLst>
          </p:cNvPr>
          <p:cNvGrpSpPr/>
          <p:nvPr/>
        </p:nvGrpSpPr>
        <p:grpSpPr>
          <a:xfrm>
            <a:off x="490111" y="568121"/>
            <a:ext cx="2519307" cy="581826"/>
            <a:chOff x="490111" y="766241"/>
            <a:chExt cx="3998762" cy="58182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1B769E8-D2CB-FF07-52F3-CE12747D193A}"/>
                </a:ext>
              </a:extLst>
            </p:cNvPr>
            <p:cNvSpPr/>
            <p:nvPr/>
          </p:nvSpPr>
          <p:spPr>
            <a:xfrm>
              <a:off x="490111" y="1091045"/>
              <a:ext cx="3998762" cy="2570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53B12AE9-5BE5-E08B-840F-179A41F68957}"/>
                </a:ext>
              </a:extLst>
            </p:cNvPr>
            <p:cNvSpPr txBox="1"/>
            <p:nvPr/>
          </p:nvSpPr>
          <p:spPr>
            <a:xfrm>
              <a:off x="490111" y="766241"/>
              <a:ext cx="3998762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潛在的合作情況 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FC30EC6-C2C4-14BC-4CDF-556DD530956E}"/>
              </a:ext>
            </a:extLst>
          </p:cNvPr>
          <p:cNvSpPr txBox="1"/>
          <p:nvPr/>
        </p:nvSpPr>
        <p:spPr>
          <a:xfrm>
            <a:off x="129208" y="1208443"/>
            <a:ext cx="31678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(1)</a:t>
            </a: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高速公路切換車道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FD348C8-F6DD-B853-785A-26395C59FA22}"/>
              </a:ext>
            </a:extLst>
          </p:cNvPr>
          <p:cNvSpPr txBox="1"/>
          <p:nvPr/>
        </p:nvSpPr>
        <p:spPr>
          <a:xfrm>
            <a:off x="129208" y="3995275"/>
            <a:ext cx="42370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(2)</a:t>
            </a: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一般道路</a:t>
            </a:r>
            <a:r>
              <a:rPr lang="en-US" altLang="zh-TW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農村路口上左轉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92FC70B-6574-69E6-188B-3B376BACD36F}"/>
              </a:ext>
            </a:extLst>
          </p:cNvPr>
          <p:cNvSpPr txBox="1"/>
          <p:nvPr/>
        </p:nvSpPr>
        <p:spPr>
          <a:xfrm>
            <a:off x="5302886" y="1439275"/>
            <a:ext cx="6936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駕駛員必須選擇一個距離來執行切換車道或左轉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3F82CF1-B174-2810-7A8D-2F821F76274D}"/>
              </a:ext>
            </a:extLst>
          </p:cNvPr>
          <p:cNvSpPr txBox="1"/>
          <p:nvPr/>
        </p:nvSpPr>
        <p:spPr>
          <a:xfrm>
            <a:off x="5712374" y="1912881"/>
            <a:ext cx="5992609" cy="234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駕駛員必須分配注意力</a:t>
            </a:r>
            <a:endParaRPr lang="en-US" altLang="zh-TW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TW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(ex.</a:t>
            </a: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車輛控制、空隙選擇、觀察交通環境</a:t>
            </a:r>
            <a:r>
              <a:rPr lang="en-US" altLang="zh-TW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道路縮限，駕駛員必須在僅限的時間內完成切換車道，若時間不充分，將導致駕駛員緊張且容易發生危險的切換情況</a:t>
            </a:r>
            <a:endParaRPr lang="en-US" altLang="zh-TW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2089FB2-9AA6-8F0A-4860-2BF677235242}"/>
              </a:ext>
            </a:extLst>
          </p:cNvPr>
          <p:cNvSpPr txBox="1"/>
          <p:nvPr/>
        </p:nvSpPr>
        <p:spPr>
          <a:xfrm>
            <a:off x="5302886" y="4345007"/>
            <a:ext cx="6889114" cy="168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</a:t>
            </a:r>
            <a:r>
              <a:rPr lang="en-US" altLang="zh-TW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ADAS</a:t>
            </a: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可以鼓勵主幹道的駕駛員為等待切換車道或左轉的駕駛員空出距離，來讓駕駛員執行切道</a:t>
            </a:r>
            <a:r>
              <a:rPr lang="en-US" altLang="zh-TW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左轉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4441000-C930-AC88-874D-EDB04C02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04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99F6C49C-70F0-3E60-3DA7-28B3ADC2947D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5021894" y="329959"/>
            <a:ext cx="7170106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036F9E80-37B7-9468-88D1-EDA8BA997BE6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51AA73AF-5C14-C582-C77C-ADE07D946A9F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8FAA3C3C-8214-3DF3-FE8E-600D84CC77AA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B69AE764-A53B-B93E-E7E3-B4659BA1D679}"/>
              </a:ext>
            </a:extLst>
          </p:cNvPr>
          <p:cNvSpPr txBox="1"/>
          <p:nvPr/>
        </p:nvSpPr>
        <p:spPr>
          <a:xfrm>
            <a:off x="129208" y="37571"/>
            <a:ext cx="4892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1-2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Designing the HMI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5B6E8C0-1B44-852E-D227-7561047AEABE}"/>
              </a:ext>
            </a:extLst>
          </p:cNvPr>
          <p:cNvSpPr txBox="1"/>
          <p:nvPr/>
        </p:nvSpPr>
        <p:spPr>
          <a:xfrm>
            <a:off x="334248" y="863030"/>
            <a:ext cx="11523504" cy="168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由於駕駛是一項視覺控制的任務，而左轉和切換車道是要求很高的駕駛任務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設計一個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HMI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是為了提供駕駛員相關的訊息而不分散他的注意力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為了避免視覺干擾，研究中使用了抬頭顯示器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(HUD)</a:t>
            </a:r>
            <a:endParaRPr lang="zh-TW" alt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049B29B-82D4-46D9-F173-7E02E3444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1" y="2675184"/>
            <a:ext cx="11356431" cy="295181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D7FF0411-9C17-397A-D571-9D19699EA764}"/>
              </a:ext>
            </a:extLst>
          </p:cNvPr>
          <p:cNvSpPr txBox="1"/>
          <p:nvPr/>
        </p:nvSpPr>
        <p:spPr>
          <a:xfrm>
            <a:off x="334248" y="5555808"/>
            <a:ext cx="11523504" cy="1135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HMI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中應該要包含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要求合作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及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給予合作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兩種介面，讓駕駛員能交流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此研究比較了三種介面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(AR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、建議、狀態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zh-TW" alt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4D85575F-E17C-9FC8-BD87-09425246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21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99F6C49C-70F0-3E60-3DA7-28B3ADC2947D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5021894" y="329959"/>
            <a:ext cx="7170106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036F9E80-37B7-9468-88D1-EDA8BA997BE6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51AA73AF-5C14-C582-C77C-ADE07D946A9F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8FAA3C3C-8214-3DF3-FE8E-600D84CC77AA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B69AE764-A53B-B93E-E7E3-B4659BA1D679}"/>
              </a:ext>
            </a:extLst>
          </p:cNvPr>
          <p:cNvSpPr txBox="1"/>
          <p:nvPr/>
        </p:nvSpPr>
        <p:spPr>
          <a:xfrm>
            <a:off x="129208" y="37571"/>
            <a:ext cx="4892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1-2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Designing the HMI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C382AD9-354F-B547-94A9-20379087C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310" y="800975"/>
            <a:ext cx="7039562" cy="267923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FE3F67FA-F73B-75C6-654E-4A5908E8E7BA}"/>
              </a:ext>
            </a:extLst>
          </p:cNvPr>
          <p:cNvGrpSpPr/>
          <p:nvPr/>
        </p:nvGrpSpPr>
        <p:grpSpPr>
          <a:xfrm>
            <a:off x="1036129" y="800975"/>
            <a:ext cx="2954655" cy="461665"/>
            <a:chOff x="1036129" y="800975"/>
            <a:chExt cx="2954655" cy="46166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7B95B14-8858-B620-29C6-E86C2EE2A0D2}"/>
                </a:ext>
              </a:extLst>
            </p:cNvPr>
            <p:cNvSpPr/>
            <p:nvPr/>
          </p:nvSpPr>
          <p:spPr>
            <a:xfrm>
              <a:off x="1036129" y="1031807"/>
              <a:ext cx="2954655" cy="23083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F95D6EDD-8483-51CF-F8DE-432E0C7FF379}"/>
                </a:ext>
              </a:extLst>
            </p:cNvPr>
            <p:cNvSpPr txBox="1"/>
            <p:nvPr/>
          </p:nvSpPr>
          <p:spPr>
            <a:xfrm>
              <a:off x="1036129" y="800975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要求合作的資訊流程</a:t>
              </a:r>
            </a:p>
          </p:txBody>
        </p:sp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3C7B5895-CA1F-D883-9A45-E39BCD3C5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310" y="3757013"/>
            <a:ext cx="7039562" cy="306341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EE71E24C-06EA-34A8-9008-C156B382E041}"/>
              </a:ext>
            </a:extLst>
          </p:cNvPr>
          <p:cNvGrpSpPr/>
          <p:nvPr/>
        </p:nvGrpSpPr>
        <p:grpSpPr>
          <a:xfrm>
            <a:off x="1036128" y="3757013"/>
            <a:ext cx="2954656" cy="461665"/>
            <a:chOff x="1036128" y="3757013"/>
            <a:chExt cx="2954656" cy="461665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BAAF01F-041E-1017-6DBF-24C07B2F8A03}"/>
                </a:ext>
              </a:extLst>
            </p:cNvPr>
            <p:cNvSpPr/>
            <p:nvPr/>
          </p:nvSpPr>
          <p:spPr>
            <a:xfrm>
              <a:off x="1036128" y="3987845"/>
              <a:ext cx="2954655" cy="23083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F1363C37-83EB-4AB2-58BF-891DA9B335C0}"/>
                </a:ext>
              </a:extLst>
            </p:cNvPr>
            <p:cNvSpPr txBox="1"/>
            <p:nvPr/>
          </p:nvSpPr>
          <p:spPr>
            <a:xfrm>
              <a:off x="1036129" y="3757013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給予合作的資訊流程</a:t>
              </a:r>
            </a:p>
          </p:txBody>
        </p:sp>
      </p:grp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8A237E-C1FE-F7FB-4966-F154857F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70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8F8BB7CF-EC2F-13E2-4C0E-1DDAB073E8E1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5093644" y="329959"/>
            <a:ext cx="7098356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99DC1369-9664-2E1B-D93E-B74703C37C90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148C4F9F-1458-58C9-9781-0263EB9BE736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CCAA71F4-EEB1-D478-BD0A-2668FFB5AEB7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49BA548F-4AEC-BDBB-82CB-065B943E176A}"/>
              </a:ext>
            </a:extLst>
          </p:cNvPr>
          <p:cNvSpPr txBox="1"/>
          <p:nvPr/>
        </p:nvSpPr>
        <p:spPr>
          <a:xfrm>
            <a:off x="129208" y="37571"/>
            <a:ext cx="4964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1-3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Research questions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A1F99FC-305C-34B3-233C-0F156F884C4D}"/>
              </a:ext>
            </a:extLst>
          </p:cNvPr>
          <p:cNvSpPr txBox="1"/>
          <p:nvPr/>
        </p:nvSpPr>
        <p:spPr>
          <a:xfrm>
            <a:off x="441252" y="1185181"/>
            <a:ext cx="11523504" cy="168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為了研究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HMI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的信任度、接受度和對駕駛的影響，所以用系統進行駕駛模擬器研究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參與者從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要求合作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給予合作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的角度體驗兩種操作情況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切換車道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左轉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。一開始從沒有人機介面的輔助開始，再來到三種人機介面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4A34ECD2-B0E5-2CAA-AEB5-9B4ABA97B284}"/>
              </a:ext>
            </a:extLst>
          </p:cNvPr>
          <p:cNvGrpSpPr/>
          <p:nvPr/>
        </p:nvGrpSpPr>
        <p:grpSpPr>
          <a:xfrm>
            <a:off x="334248" y="668348"/>
            <a:ext cx="1697752" cy="1135824"/>
            <a:chOff x="490111" y="766241"/>
            <a:chExt cx="3998762" cy="113582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40B6C32-3F5C-4F45-BEF0-97B0564E3862}"/>
                </a:ext>
              </a:extLst>
            </p:cNvPr>
            <p:cNvSpPr/>
            <p:nvPr/>
          </p:nvSpPr>
          <p:spPr>
            <a:xfrm>
              <a:off x="490111" y="1091045"/>
              <a:ext cx="3998762" cy="2570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76923D7F-8AF2-D362-F618-624D8F6293CC}"/>
                </a:ext>
              </a:extLst>
            </p:cNvPr>
            <p:cNvSpPr txBox="1"/>
            <p:nvPr/>
          </p:nvSpPr>
          <p:spPr>
            <a:xfrm>
              <a:off x="490111" y="766241"/>
              <a:ext cx="3998762" cy="1135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研究目的 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E22BA77A-1453-5CA4-1B52-9004850C6807}"/>
              </a:ext>
            </a:extLst>
          </p:cNvPr>
          <p:cNvGrpSpPr/>
          <p:nvPr/>
        </p:nvGrpSpPr>
        <p:grpSpPr>
          <a:xfrm>
            <a:off x="334247" y="2947710"/>
            <a:ext cx="1697752" cy="1135824"/>
            <a:chOff x="490111" y="766241"/>
            <a:chExt cx="3998762" cy="113582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B1C40B6-8E5C-A12C-0192-81316DE77D26}"/>
                </a:ext>
              </a:extLst>
            </p:cNvPr>
            <p:cNvSpPr/>
            <p:nvPr/>
          </p:nvSpPr>
          <p:spPr>
            <a:xfrm>
              <a:off x="490111" y="1091045"/>
              <a:ext cx="3998762" cy="2570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C171D68-B765-F503-547E-772ABF6E231B}"/>
                </a:ext>
              </a:extLst>
            </p:cNvPr>
            <p:cNvSpPr txBox="1"/>
            <p:nvPr/>
          </p:nvSpPr>
          <p:spPr>
            <a:xfrm>
              <a:off x="490111" y="766241"/>
              <a:ext cx="3998762" cy="1135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研究問題 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7F52ABE-4599-403C-F5BB-FD034951779B}"/>
              </a:ext>
            </a:extLst>
          </p:cNvPr>
          <p:cNvSpPr txBox="1"/>
          <p:nvPr/>
        </p:nvSpPr>
        <p:spPr>
          <a:xfrm>
            <a:off x="441252" y="3602243"/>
            <a:ext cx="11523504" cy="168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Both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在距離準備階段，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給予合作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需要怎樣的訊息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(AR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、建議、狀態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來產生距離 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</a:p>
          <a:p>
            <a:pPr marL="457200" indent="-457200">
              <a:lnSpc>
                <a:spcPct val="150000"/>
              </a:lnSpc>
              <a:buAutoNum type="arabicParenBoth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在執行階段，怎要的訊息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(AR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、建議、狀態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對於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要求合作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的駕駛員是必須的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</a:p>
          <a:p>
            <a:pPr marL="457200" indent="-457200">
              <a:lnSpc>
                <a:spcPct val="150000"/>
              </a:lnSpc>
              <a:buAutoNum type="arabicParenBoth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在合作的情況下，怎樣的訊息能提高駕駛員的接受度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A91DA964-C3AB-A870-F6CC-5887D4A1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4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AB9D3CDD-6203-4062-7F92-F4553851B2B7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2442662" y="329959"/>
            <a:ext cx="9749338" cy="240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B9A29A27-BBDF-711E-A124-20C1F089F733}"/>
              </a:ext>
            </a:extLst>
          </p:cNvPr>
          <p:cNvGrpSpPr/>
          <p:nvPr/>
        </p:nvGrpSpPr>
        <p:grpSpPr>
          <a:xfrm flipH="1">
            <a:off x="10929731" y="144554"/>
            <a:ext cx="775252" cy="425591"/>
            <a:chOff x="487017" y="144554"/>
            <a:chExt cx="775252" cy="425591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E5B3D12F-0F24-F0D6-28E5-DAFC0986CCD6}"/>
                </a:ext>
              </a:extLst>
            </p:cNvPr>
            <p:cNvSpPr/>
            <p:nvPr/>
          </p:nvSpPr>
          <p:spPr>
            <a:xfrm rot="5400000">
              <a:off x="421728" y="209843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7620DE12-0564-CCEF-9969-DE8AEDD36556}"/>
                </a:ext>
              </a:extLst>
            </p:cNvPr>
            <p:cNvSpPr/>
            <p:nvPr/>
          </p:nvSpPr>
          <p:spPr>
            <a:xfrm rot="5400000">
              <a:off x="908745" y="216620"/>
              <a:ext cx="418814" cy="28823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EAB87BE4-DA76-A691-B78D-4C7070D6F6E6}"/>
              </a:ext>
            </a:extLst>
          </p:cNvPr>
          <p:cNvSpPr txBox="1"/>
          <p:nvPr/>
        </p:nvSpPr>
        <p:spPr>
          <a:xfrm>
            <a:off x="129208" y="37571"/>
            <a:ext cx="2313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Method</a:t>
            </a:r>
            <a:endParaRPr lang="zh-TW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0317D5F7-7981-4A31-2C53-94CA18E59D5C}"/>
              </a:ext>
            </a:extLst>
          </p:cNvPr>
          <p:cNvGrpSpPr/>
          <p:nvPr/>
        </p:nvGrpSpPr>
        <p:grpSpPr>
          <a:xfrm>
            <a:off x="334248" y="668348"/>
            <a:ext cx="1455421" cy="581826"/>
            <a:chOff x="490111" y="766241"/>
            <a:chExt cx="3998762" cy="58182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5BC11CA-7AA8-82BA-3C53-516AE8B61C1D}"/>
                </a:ext>
              </a:extLst>
            </p:cNvPr>
            <p:cNvSpPr/>
            <p:nvPr/>
          </p:nvSpPr>
          <p:spPr>
            <a:xfrm>
              <a:off x="490111" y="1091045"/>
              <a:ext cx="3998762" cy="2570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FCD11005-1ABE-C593-FB43-922C44D43125}"/>
                </a:ext>
              </a:extLst>
            </p:cNvPr>
            <p:cNvSpPr txBox="1"/>
            <p:nvPr/>
          </p:nvSpPr>
          <p:spPr>
            <a:xfrm>
              <a:off x="490111" y="766241"/>
              <a:ext cx="3998762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參與者 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B7C6230-8CCC-47A2-F44A-4D04EBD3781D}"/>
              </a:ext>
            </a:extLst>
          </p:cNvPr>
          <p:cNvSpPr txBox="1"/>
          <p:nvPr/>
        </p:nvSpPr>
        <p:spPr>
          <a:xfrm>
            <a:off x="441252" y="1185181"/>
            <a:ext cx="11523504" cy="168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24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名駕駛員，從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WIVW (Wuerzburg Institute for Traffic Sciences,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交通科學研究所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有限公司的司機小組招募，每位皆有駕照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女生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人；男生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人；平均年齡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39.8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歲；標準差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13.6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；最小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歲；最大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59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歲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B2531781-0229-3BC2-54FF-2BA8C5671F84}"/>
              </a:ext>
            </a:extLst>
          </p:cNvPr>
          <p:cNvGrpSpPr/>
          <p:nvPr/>
        </p:nvGrpSpPr>
        <p:grpSpPr>
          <a:xfrm>
            <a:off x="334248" y="2944174"/>
            <a:ext cx="1455421" cy="581826"/>
            <a:chOff x="490111" y="766241"/>
            <a:chExt cx="3998762" cy="581826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D74771F-2779-3983-AFE7-41937B57A852}"/>
                </a:ext>
              </a:extLst>
            </p:cNvPr>
            <p:cNvSpPr/>
            <p:nvPr/>
          </p:nvSpPr>
          <p:spPr>
            <a:xfrm>
              <a:off x="490111" y="1091045"/>
              <a:ext cx="3998762" cy="2570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235885FB-7022-EAA1-00EB-3DF7E885D10A}"/>
                </a:ext>
              </a:extLst>
            </p:cNvPr>
            <p:cNvSpPr txBox="1"/>
            <p:nvPr/>
          </p:nvSpPr>
          <p:spPr>
            <a:xfrm>
              <a:off x="490111" y="766241"/>
              <a:ext cx="3998762" cy="58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模擬器 </a:t>
              </a:r>
              <a:r>
                <a:rPr lang="en-US" altLang="zh-TW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endPara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F537B25E-367A-5CF3-4D3D-88EEE954558B}"/>
              </a:ext>
            </a:extLst>
          </p:cNvPr>
          <p:cNvGrpSpPr/>
          <p:nvPr/>
        </p:nvGrpSpPr>
        <p:grpSpPr>
          <a:xfrm>
            <a:off x="1469489" y="3526000"/>
            <a:ext cx="9253022" cy="2835889"/>
            <a:chOff x="1362485" y="3526000"/>
            <a:chExt cx="9253022" cy="2835889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9A3B208A-1C93-19D9-C9A0-A09E3CE07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2485" y="3526000"/>
              <a:ext cx="4580364" cy="2835889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CDCB230C-3EBE-5018-EE8A-F64C7FF7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8338" y="3526000"/>
              <a:ext cx="3727169" cy="2835889"/>
            </a:xfrm>
            <a:prstGeom prst="rect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3F181E-99A6-FDE7-DA3B-5701D2E12DA8}"/>
              </a:ext>
            </a:extLst>
          </p:cNvPr>
          <p:cNvSpPr txBox="1"/>
          <p:nvPr/>
        </p:nvSpPr>
        <p:spPr>
          <a:xfrm>
            <a:off x="3026137" y="636188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駕駛模擬器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12A181E-6753-B1D5-7C76-66D0A59631A4}"/>
              </a:ext>
            </a:extLst>
          </p:cNvPr>
          <p:cNvSpPr txBox="1"/>
          <p:nvPr/>
        </p:nvSpPr>
        <p:spPr>
          <a:xfrm>
            <a:off x="7740671" y="636188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確認合作請求按鈕</a:t>
            </a:r>
          </a:p>
        </p:txBody>
      </p:sp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348077D3-48AF-6FCB-8D82-8875B6A1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1AD6-5C5E-4FC1-B093-F7A172B8299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49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3112</Words>
  <Application>Microsoft Office PowerPoint</Application>
  <PresentationFormat>寬螢幕</PresentationFormat>
  <Paragraphs>284</Paragraphs>
  <Slides>20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1" baseType="lpstr">
      <vt:lpstr>Microsoft YaHei UI</vt:lpstr>
      <vt:lpstr>Microsoft JhengHei</vt:lpstr>
      <vt:lpstr>Microsoft JhengHei</vt:lpstr>
      <vt:lpstr>Arial</vt:lpstr>
      <vt:lpstr>Calibri</vt:lpstr>
      <vt:lpstr>Calibri Light</vt:lpstr>
      <vt:lpstr>Cambria Math</vt:lpstr>
      <vt:lpstr>Segoe UI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宋錦玉</dc:creator>
  <cp:lastModifiedBy>宋錦玉</cp:lastModifiedBy>
  <cp:revision>9</cp:revision>
  <dcterms:created xsi:type="dcterms:W3CDTF">2022-10-05T01:22:22Z</dcterms:created>
  <dcterms:modified xsi:type="dcterms:W3CDTF">2022-10-07T05:06:11Z</dcterms:modified>
</cp:coreProperties>
</file>